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8"/>
  </p:notesMasterIdLst>
  <p:sldIdLst>
    <p:sldId id="257" r:id="rId2"/>
    <p:sldId id="309" r:id="rId3"/>
    <p:sldId id="308" r:id="rId4"/>
    <p:sldId id="260" r:id="rId5"/>
    <p:sldId id="310" r:id="rId6"/>
    <p:sldId id="258" r:id="rId7"/>
    <p:sldId id="320" r:id="rId8"/>
    <p:sldId id="265" r:id="rId9"/>
    <p:sldId id="266" r:id="rId10"/>
    <p:sldId id="306" r:id="rId11"/>
    <p:sldId id="322" r:id="rId12"/>
    <p:sldId id="270" r:id="rId13"/>
    <p:sldId id="271" r:id="rId14"/>
    <p:sldId id="274" r:id="rId15"/>
    <p:sldId id="321" r:id="rId16"/>
    <p:sldId id="27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82" autoAdjust="0"/>
  </p:normalViewPr>
  <p:slideViewPr>
    <p:cSldViewPr>
      <p:cViewPr varScale="1">
        <p:scale>
          <a:sx n="85" d="100"/>
          <a:sy n="85" d="100"/>
        </p:scale>
        <p:origin x="-72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EF994-7801-4EC9-9338-B7294D34A3F2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ADD90B1E-428F-4602-9F8A-D41EC57E4260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DEFINE</a:t>
          </a:r>
          <a:endParaRPr lang="en-CA" b="1" dirty="0"/>
        </a:p>
      </dgm:t>
    </dgm:pt>
    <dgm:pt modelId="{AD01A769-93FD-491B-A2AA-4FE3CC73ECAA}" type="parTrans" cxnId="{86C085BC-5A74-49E7-A6B3-E41C68664DB5}">
      <dgm:prSet/>
      <dgm:spPr/>
      <dgm:t>
        <a:bodyPr/>
        <a:lstStyle/>
        <a:p>
          <a:endParaRPr lang="en-CA"/>
        </a:p>
      </dgm:t>
    </dgm:pt>
    <dgm:pt modelId="{2B74E953-BFC2-43E3-B900-8C5E581A8D1A}" type="sibTrans" cxnId="{86C085BC-5A74-49E7-A6B3-E41C68664DB5}">
      <dgm:prSet/>
      <dgm:spPr/>
      <dgm:t>
        <a:bodyPr/>
        <a:lstStyle/>
        <a:p>
          <a:endParaRPr lang="en-CA"/>
        </a:p>
      </dgm:t>
    </dgm:pt>
    <dgm:pt modelId="{1AD0D7BD-3035-4035-A958-E55E0FFB6683}">
      <dgm:prSet phldrT="[Text]"/>
      <dgm:spPr>
        <a:solidFill>
          <a:srgbClr val="92D050"/>
        </a:solidFill>
      </dgm:spPr>
      <dgm:t>
        <a:bodyPr/>
        <a:lstStyle/>
        <a:p>
          <a:r>
            <a:rPr lang="en-CA" b="1" dirty="0" smtClean="0"/>
            <a:t>Current Situation</a:t>
          </a:r>
        </a:p>
        <a:p>
          <a:r>
            <a:rPr lang="en-CA" b="1" dirty="0" smtClean="0"/>
            <a:t>Target Situation</a:t>
          </a:r>
        </a:p>
        <a:p>
          <a:r>
            <a:rPr lang="en-CA" b="1" dirty="0" smtClean="0"/>
            <a:t>Problem</a:t>
          </a:r>
        </a:p>
        <a:p>
          <a:r>
            <a:rPr lang="en-CA" b="1" dirty="0" smtClean="0"/>
            <a:t>Objectives</a:t>
          </a:r>
        </a:p>
        <a:p>
          <a:endParaRPr lang="en-CA" b="1" dirty="0" smtClean="0"/>
        </a:p>
      </dgm:t>
    </dgm:pt>
    <dgm:pt modelId="{3169DD93-28EA-4977-B21A-344099E93828}" type="parTrans" cxnId="{A4619EAB-4DAC-4980-B6BA-296644B340FA}">
      <dgm:prSet/>
      <dgm:spPr/>
      <dgm:t>
        <a:bodyPr/>
        <a:lstStyle/>
        <a:p>
          <a:endParaRPr lang="en-CA"/>
        </a:p>
      </dgm:t>
    </dgm:pt>
    <dgm:pt modelId="{E24D943E-5286-4E6B-925C-B7DF70FDBD16}" type="sibTrans" cxnId="{A4619EAB-4DAC-4980-B6BA-296644B340FA}">
      <dgm:prSet/>
      <dgm:spPr/>
      <dgm:t>
        <a:bodyPr/>
        <a:lstStyle/>
        <a:p>
          <a:endParaRPr lang="en-CA"/>
        </a:p>
      </dgm:t>
    </dgm:pt>
    <dgm:pt modelId="{CC15E35B-DAD8-440D-81C0-5FC575E98760}">
      <dgm:prSet phldrT="[Text]"/>
      <dgm:spPr/>
      <dgm:t>
        <a:bodyPr/>
        <a:lstStyle/>
        <a:p>
          <a:r>
            <a:rPr lang="en-CA" b="1" dirty="0" smtClean="0"/>
            <a:t>MEASURE</a:t>
          </a:r>
          <a:endParaRPr lang="en-CA" b="1" dirty="0"/>
        </a:p>
      </dgm:t>
    </dgm:pt>
    <dgm:pt modelId="{B3683098-0AC9-4C71-A13D-73F3B0C3E69F}" type="parTrans" cxnId="{791E2D4B-DC9D-4A99-9A4E-60ED38EAF39C}">
      <dgm:prSet/>
      <dgm:spPr/>
      <dgm:t>
        <a:bodyPr/>
        <a:lstStyle/>
        <a:p>
          <a:endParaRPr lang="en-CA"/>
        </a:p>
      </dgm:t>
    </dgm:pt>
    <dgm:pt modelId="{E2363801-B1B2-4FBF-93B2-36CE8FDEDCF7}" type="sibTrans" cxnId="{791E2D4B-DC9D-4A99-9A4E-60ED38EAF39C}">
      <dgm:prSet/>
      <dgm:spPr/>
      <dgm:t>
        <a:bodyPr/>
        <a:lstStyle/>
        <a:p>
          <a:endParaRPr lang="en-CA"/>
        </a:p>
      </dgm:t>
    </dgm:pt>
    <dgm:pt modelId="{AE78751A-2EDD-4B70-B3A2-954F6706207F}">
      <dgm:prSet phldrT="[Text]"/>
      <dgm:spPr/>
      <dgm:t>
        <a:bodyPr/>
        <a:lstStyle/>
        <a:p>
          <a:r>
            <a:rPr lang="en-CA" b="1" smtClean="0"/>
            <a:t>Collect Data</a:t>
          </a:r>
        </a:p>
        <a:p>
          <a:r>
            <a:rPr lang="en-CA" b="1" smtClean="0"/>
            <a:t>Map the Process</a:t>
          </a:r>
        </a:p>
        <a:p>
          <a:r>
            <a:rPr lang="en-CA" b="1" smtClean="0"/>
            <a:t>Find Possible Causes</a:t>
          </a:r>
          <a:endParaRPr lang="en-CA" b="1" dirty="0"/>
        </a:p>
      </dgm:t>
    </dgm:pt>
    <dgm:pt modelId="{5263953B-39DB-45D0-9163-7CC3F416FAAE}" type="parTrans" cxnId="{CDA3D1FD-267E-41DE-9DFE-CAC37E7305AA}">
      <dgm:prSet/>
      <dgm:spPr/>
      <dgm:t>
        <a:bodyPr/>
        <a:lstStyle/>
        <a:p>
          <a:endParaRPr lang="en-CA"/>
        </a:p>
      </dgm:t>
    </dgm:pt>
    <dgm:pt modelId="{33B92B21-8CBB-450A-A0FB-9AE6195EE7D7}" type="sibTrans" cxnId="{CDA3D1FD-267E-41DE-9DFE-CAC37E7305AA}">
      <dgm:prSet/>
      <dgm:spPr/>
      <dgm:t>
        <a:bodyPr/>
        <a:lstStyle/>
        <a:p>
          <a:endParaRPr lang="en-CA"/>
        </a:p>
      </dgm:t>
    </dgm:pt>
    <dgm:pt modelId="{BFADC3DF-4888-4104-81FA-116985CD3A37}">
      <dgm:prSet phldrT="[Text]"/>
      <dgm:spPr/>
      <dgm:t>
        <a:bodyPr/>
        <a:lstStyle/>
        <a:p>
          <a:r>
            <a:rPr lang="en-CA" b="1" dirty="0" smtClean="0"/>
            <a:t>ANALYZE</a:t>
          </a:r>
          <a:endParaRPr lang="en-CA" b="1" dirty="0"/>
        </a:p>
      </dgm:t>
    </dgm:pt>
    <dgm:pt modelId="{8C27D70A-C7E5-4995-9686-417204F6B570}" type="parTrans" cxnId="{85944AFE-FD27-4E99-80DD-56C1EECB8F65}">
      <dgm:prSet/>
      <dgm:spPr/>
      <dgm:t>
        <a:bodyPr/>
        <a:lstStyle/>
        <a:p>
          <a:endParaRPr lang="en-CA"/>
        </a:p>
      </dgm:t>
    </dgm:pt>
    <dgm:pt modelId="{15D979DD-4E0E-495B-B3BD-153E37D19507}" type="sibTrans" cxnId="{85944AFE-FD27-4E99-80DD-56C1EECB8F65}">
      <dgm:prSet/>
      <dgm:spPr/>
      <dgm:t>
        <a:bodyPr/>
        <a:lstStyle/>
        <a:p>
          <a:endParaRPr lang="en-CA"/>
        </a:p>
      </dgm:t>
    </dgm:pt>
    <dgm:pt modelId="{079B4C22-98FA-4C78-91D3-E05DC92DB4D9}">
      <dgm:prSet phldrT="[Text]"/>
      <dgm:spPr/>
      <dgm:t>
        <a:bodyPr/>
        <a:lstStyle/>
        <a:p>
          <a:r>
            <a:rPr lang="en-CA" b="1" smtClean="0"/>
            <a:t>Analyze Potential Causes</a:t>
          </a:r>
        </a:p>
        <a:p>
          <a:r>
            <a:rPr lang="en-CA" b="1" smtClean="0"/>
            <a:t>Find Root Causes</a:t>
          </a:r>
        </a:p>
        <a:p>
          <a:r>
            <a:rPr lang="en-CA" b="1" smtClean="0"/>
            <a:t>Determine Principal Causes</a:t>
          </a:r>
          <a:endParaRPr lang="en-CA" b="1" dirty="0"/>
        </a:p>
      </dgm:t>
    </dgm:pt>
    <dgm:pt modelId="{69451133-FCB1-4EFA-A6AF-D9BB9B1EE826}" type="parTrans" cxnId="{2CE2D90F-45A9-4218-A8D2-D73B22F10E33}">
      <dgm:prSet/>
      <dgm:spPr/>
      <dgm:t>
        <a:bodyPr/>
        <a:lstStyle/>
        <a:p>
          <a:endParaRPr lang="en-CA"/>
        </a:p>
      </dgm:t>
    </dgm:pt>
    <dgm:pt modelId="{68622052-9BDC-45F4-BC8E-402F4A2D308C}" type="sibTrans" cxnId="{2CE2D90F-45A9-4218-A8D2-D73B22F10E33}">
      <dgm:prSet/>
      <dgm:spPr/>
      <dgm:t>
        <a:bodyPr/>
        <a:lstStyle/>
        <a:p>
          <a:endParaRPr lang="en-CA"/>
        </a:p>
      </dgm:t>
    </dgm:pt>
    <dgm:pt modelId="{2004331C-E158-4127-AB4F-3C99ED7E2C7E}">
      <dgm:prSet/>
      <dgm:spPr/>
      <dgm:t>
        <a:bodyPr/>
        <a:lstStyle/>
        <a:p>
          <a:r>
            <a:rPr lang="en-CA" b="1" dirty="0" smtClean="0"/>
            <a:t>IMPROVE</a:t>
          </a:r>
          <a:endParaRPr lang="en-CA" b="1" dirty="0"/>
        </a:p>
      </dgm:t>
    </dgm:pt>
    <dgm:pt modelId="{8047F0A4-B6B8-4B4A-8750-5CD509015330}" type="parTrans" cxnId="{F378BDE4-DC1C-4F83-96DA-15C309D21038}">
      <dgm:prSet/>
      <dgm:spPr/>
      <dgm:t>
        <a:bodyPr/>
        <a:lstStyle/>
        <a:p>
          <a:endParaRPr lang="en-CA"/>
        </a:p>
      </dgm:t>
    </dgm:pt>
    <dgm:pt modelId="{6F62544E-B4DB-40B2-AD82-EA0940105890}" type="sibTrans" cxnId="{F378BDE4-DC1C-4F83-96DA-15C309D21038}">
      <dgm:prSet/>
      <dgm:spPr/>
      <dgm:t>
        <a:bodyPr/>
        <a:lstStyle/>
        <a:p>
          <a:endParaRPr lang="en-CA"/>
        </a:p>
      </dgm:t>
    </dgm:pt>
    <dgm:pt modelId="{DB1984B8-DB7E-4CFA-8677-3039AE15F031}">
      <dgm:prSet/>
      <dgm:spPr/>
      <dgm:t>
        <a:bodyPr/>
        <a:lstStyle/>
        <a:p>
          <a:r>
            <a:rPr lang="en-CA" b="1" dirty="0" smtClean="0"/>
            <a:t>CONTROL</a:t>
          </a:r>
          <a:endParaRPr lang="en-CA" b="1" dirty="0"/>
        </a:p>
      </dgm:t>
    </dgm:pt>
    <dgm:pt modelId="{42C13D23-BACF-4792-924F-548BD0CB62F3}" type="parTrans" cxnId="{71B81689-1652-4A61-B846-BFF9723185BB}">
      <dgm:prSet/>
      <dgm:spPr/>
      <dgm:t>
        <a:bodyPr/>
        <a:lstStyle/>
        <a:p>
          <a:endParaRPr lang="en-CA"/>
        </a:p>
      </dgm:t>
    </dgm:pt>
    <dgm:pt modelId="{B7340A0F-9536-4286-9FD8-C27938F71BB6}" type="sibTrans" cxnId="{71B81689-1652-4A61-B846-BFF9723185BB}">
      <dgm:prSet/>
      <dgm:spPr/>
      <dgm:t>
        <a:bodyPr/>
        <a:lstStyle/>
        <a:p>
          <a:endParaRPr lang="en-CA"/>
        </a:p>
      </dgm:t>
    </dgm:pt>
    <dgm:pt modelId="{D061EBC8-5C42-4334-A38B-F253F511E1BB}">
      <dgm:prSet/>
      <dgm:spPr/>
      <dgm:t>
        <a:bodyPr/>
        <a:lstStyle/>
        <a:p>
          <a:r>
            <a:rPr lang="en-CA" b="1" dirty="0" smtClean="0"/>
            <a:t>Identify Possible Solutions</a:t>
          </a:r>
        </a:p>
        <a:p>
          <a:r>
            <a:rPr lang="en-CA" b="1" dirty="0" smtClean="0"/>
            <a:t>Prioritize and Plan Solutions</a:t>
          </a:r>
        </a:p>
        <a:p>
          <a:r>
            <a:rPr lang="en-CA" b="1" dirty="0" smtClean="0"/>
            <a:t>Implement and Test Solutions</a:t>
          </a:r>
        </a:p>
        <a:p>
          <a:endParaRPr lang="en-CA" b="1" dirty="0" smtClean="0"/>
        </a:p>
      </dgm:t>
    </dgm:pt>
    <dgm:pt modelId="{A6EEFE45-AED6-44F4-A5BB-41935CA0A6C8}" type="parTrans" cxnId="{C71EF7A1-9F65-40B8-97DE-DBB6B8C9E3E5}">
      <dgm:prSet/>
      <dgm:spPr/>
      <dgm:t>
        <a:bodyPr/>
        <a:lstStyle/>
        <a:p>
          <a:endParaRPr lang="en-CA"/>
        </a:p>
      </dgm:t>
    </dgm:pt>
    <dgm:pt modelId="{E9920A8C-0EE8-4775-BB87-A350FAE8BA50}" type="sibTrans" cxnId="{C71EF7A1-9F65-40B8-97DE-DBB6B8C9E3E5}">
      <dgm:prSet/>
      <dgm:spPr/>
      <dgm:t>
        <a:bodyPr/>
        <a:lstStyle/>
        <a:p>
          <a:endParaRPr lang="en-CA"/>
        </a:p>
      </dgm:t>
    </dgm:pt>
    <dgm:pt modelId="{64FB9824-1F5E-4E74-8E59-9DC5828EA3AE}">
      <dgm:prSet/>
      <dgm:spPr/>
      <dgm:t>
        <a:bodyPr/>
        <a:lstStyle/>
        <a:p>
          <a:r>
            <a:rPr lang="en-CA" b="1" dirty="0" smtClean="0"/>
            <a:t>Implement Controls to Sustain Solution</a:t>
          </a:r>
        </a:p>
        <a:p>
          <a:r>
            <a:rPr lang="en-CA" b="1" dirty="0" smtClean="0"/>
            <a:t>Begin Continuous Improve-</a:t>
          </a:r>
          <a:r>
            <a:rPr lang="en-CA" b="1" dirty="0" err="1" smtClean="0"/>
            <a:t>ment</a:t>
          </a:r>
          <a:endParaRPr lang="en-CA" b="1" dirty="0" smtClean="0"/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 smtClean="0">
            <a:latin typeface="Verdana"/>
            <a:ea typeface="Verdana"/>
            <a:cs typeface="Verdana"/>
          </a:endParaRPr>
        </a:p>
        <a:p>
          <a:endParaRPr lang="en-CA" b="1" dirty="0"/>
        </a:p>
      </dgm:t>
    </dgm:pt>
    <dgm:pt modelId="{34B5C809-0A8D-4F0C-84E0-B23C72F5FC67}" type="parTrans" cxnId="{781D3563-8CEC-42BE-87ED-8E6CB88A5414}">
      <dgm:prSet/>
      <dgm:spPr/>
      <dgm:t>
        <a:bodyPr/>
        <a:lstStyle/>
        <a:p>
          <a:endParaRPr lang="en-CA"/>
        </a:p>
      </dgm:t>
    </dgm:pt>
    <dgm:pt modelId="{B66797F3-6C79-4C3A-8707-A52A79CA9F95}" type="sibTrans" cxnId="{781D3563-8CEC-42BE-87ED-8E6CB88A5414}">
      <dgm:prSet/>
      <dgm:spPr/>
      <dgm:t>
        <a:bodyPr/>
        <a:lstStyle/>
        <a:p>
          <a:endParaRPr lang="en-CA"/>
        </a:p>
      </dgm:t>
    </dgm:pt>
    <dgm:pt modelId="{0C024CAF-67A3-4E3E-BB33-D394AF6B70CD}">
      <dgm:prSet/>
      <dgm:spPr/>
      <dgm:t>
        <a:bodyPr/>
        <a:lstStyle/>
        <a:p>
          <a:endParaRPr lang="en-CA" b="1" dirty="0" smtClean="0">
            <a:latin typeface="Verdana"/>
            <a:ea typeface="Verdana"/>
            <a:cs typeface="Verdana"/>
          </a:endParaRPr>
        </a:p>
      </dgm:t>
    </dgm:pt>
    <dgm:pt modelId="{545289B5-1645-4E9A-AE57-92AD8AC06FE5}" type="parTrans" cxnId="{6D6C27EC-8E7C-4410-9D8B-00466E062406}">
      <dgm:prSet/>
      <dgm:spPr/>
      <dgm:t>
        <a:bodyPr/>
        <a:lstStyle/>
        <a:p>
          <a:endParaRPr lang="en-CA"/>
        </a:p>
      </dgm:t>
    </dgm:pt>
    <dgm:pt modelId="{D46B7A16-B586-411C-82A4-385871FFA116}" type="sibTrans" cxnId="{6D6C27EC-8E7C-4410-9D8B-00466E062406}">
      <dgm:prSet/>
      <dgm:spPr/>
      <dgm:t>
        <a:bodyPr/>
        <a:lstStyle/>
        <a:p>
          <a:endParaRPr lang="en-CA"/>
        </a:p>
      </dgm:t>
    </dgm:pt>
    <dgm:pt modelId="{BDF98B6D-D2CD-4788-BA4F-9B94ADEBF897}">
      <dgm:prSet/>
      <dgm:spPr/>
      <dgm:t>
        <a:bodyPr/>
        <a:lstStyle/>
        <a:p>
          <a:endParaRPr lang="en-CA" b="1" dirty="0" smtClean="0">
            <a:latin typeface="Verdana"/>
            <a:ea typeface="Verdana"/>
            <a:cs typeface="Verdana"/>
          </a:endParaRPr>
        </a:p>
      </dgm:t>
    </dgm:pt>
    <dgm:pt modelId="{3B22C004-5363-4AC5-9B61-5EECCD44F650}" type="parTrans" cxnId="{70222C69-304E-46CA-A3A8-75363D71FA19}">
      <dgm:prSet/>
      <dgm:spPr/>
      <dgm:t>
        <a:bodyPr/>
        <a:lstStyle/>
        <a:p>
          <a:endParaRPr lang="en-CA"/>
        </a:p>
      </dgm:t>
    </dgm:pt>
    <dgm:pt modelId="{00D309A1-703D-4400-A757-CB9CC3542463}" type="sibTrans" cxnId="{70222C69-304E-46CA-A3A8-75363D71FA19}">
      <dgm:prSet/>
      <dgm:spPr/>
      <dgm:t>
        <a:bodyPr/>
        <a:lstStyle/>
        <a:p>
          <a:endParaRPr lang="en-CA"/>
        </a:p>
      </dgm:t>
    </dgm:pt>
    <dgm:pt modelId="{685AA5B3-1993-493B-AFFD-AF782ADBB059}" type="pres">
      <dgm:prSet presAssocID="{714EF994-7801-4EC9-9338-B7294D34A3F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C00440F0-5030-4E1C-B210-FC293E115AE7}" type="pres">
      <dgm:prSet presAssocID="{DB1984B8-DB7E-4CFA-8677-3039AE15F031}" presName="ChildAccent5" presStyleCnt="0"/>
      <dgm:spPr/>
      <dgm:t>
        <a:bodyPr/>
        <a:lstStyle/>
        <a:p>
          <a:endParaRPr lang="en-US"/>
        </a:p>
      </dgm:t>
    </dgm:pt>
    <dgm:pt modelId="{FAA65B02-9034-40AF-87B7-3847868D2129}" type="pres">
      <dgm:prSet presAssocID="{DB1984B8-DB7E-4CFA-8677-3039AE15F031}" presName="ChildAccent" presStyleLbl="alignImgPlace1" presStyleIdx="0" presStyleCnt="5"/>
      <dgm:spPr/>
      <dgm:t>
        <a:bodyPr/>
        <a:lstStyle/>
        <a:p>
          <a:endParaRPr lang="en-CA"/>
        </a:p>
      </dgm:t>
    </dgm:pt>
    <dgm:pt modelId="{ABDC7521-EE28-4EEC-BB91-4D0E873387A9}" type="pres">
      <dgm:prSet presAssocID="{DB1984B8-DB7E-4CFA-8677-3039AE15F031}" presName="Child5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72AF410-089F-42E6-88C9-F9A27D09EE77}" type="pres">
      <dgm:prSet presAssocID="{DB1984B8-DB7E-4CFA-8677-3039AE15F031}" presName="Parent5" presStyleLbl="node1" presStyleIdx="0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E20860B-1701-49A0-9771-A6EC19D0DED7}" type="pres">
      <dgm:prSet presAssocID="{2004331C-E158-4127-AB4F-3C99ED7E2C7E}" presName="ChildAccent4" presStyleCnt="0"/>
      <dgm:spPr/>
      <dgm:t>
        <a:bodyPr/>
        <a:lstStyle/>
        <a:p>
          <a:endParaRPr lang="en-US"/>
        </a:p>
      </dgm:t>
    </dgm:pt>
    <dgm:pt modelId="{BA5EC377-FAAD-499C-B0E5-D4209F6C6F21}" type="pres">
      <dgm:prSet presAssocID="{2004331C-E158-4127-AB4F-3C99ED7E2C7E}" presName="ChildAccent" presStyleLbl="alignImgPlace1" presStyleIdx="1" presStyleCnt="5"/>
      <dgm:spPr/>
      <dgm:t>
        <a:bodyPr/>
        <a:lstStyle/>
        <a:p>
          <a:endParaRPr lang="en-CA"/>
        </a:p>
      </dgm:t>
    </dgm:pt>
    <dgm:pt modelId="{E3650E8C-460C-455B-8C8C-CE80CC2A3B73}" type="pres">
      <dgm:prSet presAssocID="{2004331C-E158-4127-AB4F-3C99ED7E2C7E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AF35DC6-BB09-4F58-B154-B529D9E27DA3}" type="pres">
      <dgm:prSet presAssocID="{2004331C-E158-4127-AB4F-3C99ED7E2C7E}" presName="Parent4" presStyleLbl="node1" presStyleIdx="1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230578-C22F-4F4B-9555-071A3E92BDD8}" type="pres">
      <dgm:prSet presAssocID="{BFADC3DF-4888-4104-81FA-116985CD3A37}" presName="ChildAccent3" presStyleCnt="0"/>
      <dgm:spPr/>
      <dgm:t>
        <a:bodyPr/>
        <a:lstStyle/>
        <a:p>
          <a:endParaRPr lang="en-US"/>
        </a:p>
      </dgm:t>
    </dgm:pt>
    <dgm:pt modelId="{8F4311DD-5E0C-4A07-94BE-280802978109}" type="pres">
      <dgm:prSet presAssocID="{BFADC3DF-4888-4104-81FA-116985CD3A37}" presName="ChildAccent" presStyleLbl="alignImgPlace1" presStyleIdx="2" presStyleCnt="5"/>
      <dgm:spPr/>
      <dgm:t>
        <a:bodyPr/>
        <a:lstStyle/>
        <a:p>
          <a:endParaRPr lang="en-CA"/>
        </a:p>
      </dgm:t>
    </dgm:pt>
    <dgm:pt modelId="{A9E811A2-2369-4142-B5C7-5083D9E98CA9}" type="pres">
      <dgm:prSet presAssocID="{BFADC3DF-4888-4104-81FA-116985CD3A37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3CEEC88-D961-41DD-86B7-819355131C0A}" type="pres">
      <dgm:prSet presAssocID="{BFADC3DF-4888-4104-81FA-116985CD3A37}" presName="Parent3" presStyleLbl="node1" presStyleIdx="2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B6FC4E-8872-4E59-B07E-B30ECE0339A0}" type="pres">
      <dgm:prSet presAssocID="{CC15E35B-DAD8-440D-81C0-5FC575E98760}" presName="ChildAccent2" presStyleCnt="0"/>
      <dgm:spPr/>
      <dgm:t>
        <a:bodyPr/>
        <a:lstStyle/>
        <a:p>
          <a:endParaRPr lang="en-US"/>
        </a:p>
      </dgm:t>
    </dgm:pt>
    <dgm:pt modelId="{79F4F3F8-BD99-469C-8909-31F95A87F961}" type="pres">
      <dgm:prSet presAssocID="{CC15E35B-DAD8-440D-81C0-5FC575E98760}" presName="ChildAccent" presStyleLbl="alignImgPlace1" presStyleIdx="3" presStyleCnt="5"/>
      <dgm:spPr/>
      <dgm:t>
        <a:bodyPr/>
        <a:lstStyle/>
        <a:p>
          <a:endParaRPr lang="en-CA"/>
        </a:p>
      </dgm:t>
    </dgm:pt>
    <dgm:pt modelId="{10CBA961-49F4-45F0-8576-6BC42DEC8188}" type="pres">
      <dgm:prSet presAssocID="{CC15E35B-DAD8-440D-81C0-5FC575E9876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C7CC99-B78E-417D-A8C1-2DDFDD79F84F}" type="pres">
      <dgm:prSet presAssocID="{CC15E35B-DAD8-440D-81C0-5FC575E98760}" presName="Parent2" presStyleLbl="node1" presStyleIdx="3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E947A8E-3AA0-4AE6-9585-0B510A88A2BD}" type="pres">
      <dgm:prSet presAssocID="{ADD90B1E-428F-4602-9F8A-D41EC57E4260}" presName="ChildAccent1" presStyleCnt="0"/>
      <dgm:spPr/>
      <dgm:t>
        <a:bodyPr/>
        <a:lstStyle/>
        <a:p>
          <a:endParaRPr lang="en-US"/>
        </a:p>
      </dgm:t>
    </dgm:pt>
    <dgm:pt modelId="{77260E4D-2D78-4E19-BAC8-511889D034DE}" type="pres">
      <dgm:prSet presAssocID="{ADD90B1E-428F-4602-9F8A-D41EC57E4260}" presName="ChildAccent" presStyleLbl="alignImgPlace1" presStyleIdx="4" presStyleCnt="5"/>
      <dgm:spPr/>
      <dgm:t>
        <a:bodyPr/>
        <a:lstStyle/>
        <a:p>
          <a:endParaRPr lang="en-CA"/>
        </a:p>
      </dgm:t>
    </dgm:pt>
    <dgm:pt modelId="{99C6AC9F-BDE0-4D0A-87A8-6EDC575D188D}" type="pres">
      <dgm:prSet presAssocID="{ADD90B1E-428F-4602-9F8A-D41EC57E4260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E33F43-D4AA-4117-AD3B-2231C1FD605E}" type="pres">
      <dgm:prSet presAssocID="{ADD90B1E-428F-4602-9F8A-D41EC57E4260}" presName="Parent1" presStyleLbl="node1" presStyleIdx="4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0222C69-304E-46CA-A3A8-75363D71FA19}" srcId="{BFADC3DF-4888-4104-81FA-116985CD3A37}" destId="{BDF98B6D-D2CD-4788-BA4F-9B94ADEBF897}" srcOrd="1" destOrd="0" parTransId="{3B22C004-5363-4AC5-9B61-5EECCD44F650}" sibTransId="{00D309A1-703D-4400-A757-CB9CC3542463}"/>
    <dgm:cxn modelId="{9328DE3C-751F-4492-8BFF-15C66D18C912}" type="presOf" srcId="{714EF994-7801-4EC9-9338-B7294D34A3F2}" destId="{685AA5B3-1993-493B-AFFD-AF782ADBB059}" srcOrd="0" destOrd="0" presId="urn:microsoft.com/office/officeart/2011/layout/InterconnectedBlockProcess"/>
    <dgm:cxn modelId="{2CE2D90F-45A9-4218-A8D2-D73B22F10E33}" srcId="{BFADC3DF-4888-4104-81FA-116985CD3A37}" destId="{079B4C22-98FA-4C78-91D3-E05DC92DB4D9}" srcOrd="0" destOrd="0" parTransId="{69451133-FCB1-4EFA-A6AF-D9BB9B1EE826}" sibTransId="{68622052-9BDC-45F4-BC8E-402F4A2D308C}"/>
    <dgm:cxn modelId="{A4619EAB-4DAC-4980-B6BA-296644B340FA}" srcId="{ADD90B1E-428F-4602-9F8A-D41EC57E4260}" destId="{1AD0D7BD-3035-4035-A958-E55E0FFB6683}" srcOrd="0" destOrd="0" parTransId="{3169DD93-28EA-4977-B21A-344099E93828}" sibTransId="{E24D943E-5286-4E6B-925C-B7DF70FDBD16}"/>
    <dgm:cxn modelId="{8098E879-031F-4060-8726-CD9F1AC248A8}" type="presOf" srcId="{1AD0D7BD-3035-4035-A958-E55E0FFB6683}" destId="{77260E4D-2D78-4E19-BAC8-511889D034DE}" srcOrd="0" destOrd="0" presId="urn:microsoft.com/office/officeart/2011/layout/InterconnectedBlockProcess"/>
    <dgm:cxn modelId="{F378BDE4-DC1C-4F83-96DA-15C309D21038}" srcId="{714EF994-7801-4EC9-9338-B7294D34A3F2}" destId="{2004331C-E158-4127-AB4F-3C99ED7E2C7E}" srcOrd="3" destOrd="0" parTransId="{8047F0A4-B6B8-4B4A-8750-5CD509015330}" sibTransId="{6F62544E-B4DB-40B2-AD82-EA0940105890}"/>
    <dgm:cxn modelId="{39B5F76A-5C96-41D7-96D0-6ACF96C2A0C6}" type="presOf" srcId="{D061EBC8-5C42-4334-A38B-F253F511E1BB}" destId="{BA5EC377-FAAD-499C-B0E5-D4209F6C6F21}" srcOrd="0" destOrd="0" presId="urn:microsoft.com/office/officeart/2011/layout/InterconnectedBlockProcess"/>
    <dgm:cxn modelId="{85944AFE-FD27-4E99-80DD-56C1EECB8F65}" srcId="{714EF994-7801-4EC9-9338-B7294D34A3F2}" destId="{BFADC3DF-4888-4104-81FA-116985CD3A37}" srcOrd="2" destOrd="0" parTransId="{8C27D70A-C7E5-4995-9686-417204F6B570}" sibTransId="{15D979DD-4E0E-495B-B3BD-153E37D19507}"/>
    <dgm:cxn modelId="{F4BE80AE-FCBD-40A7-A93D-CDE06B5C6065}" type="presOf" srcId="{2004331C-E158-4127-AB4F-3C99ED7E2C7E}" destId="{8AF35DC6-BB09-4F58-B154-B529D9E27DA3}" srcOrd="0" destOrd="0" presId="urn:microsoft.com/office/officeart/2011/layout/InterconnectedBlockProcess"/>
    <dgm:cxn modelId="{24545424-C656-4799-9420-1493E26AD0F5}" type="presOf" srcId="{0C024CAF-67A3-4E3E-BB33-D394AF6B70CD}" destId="{10CBA961-49F4-45F0-8576-6BC42DEC8188}" srcOrd="1" destOrd="1" presId="urn:microsoft.com/office/officeart/2011/layout/InterconnectedBlockProcess"/>
    <dgm:cxn modelId="{71B81689-1652-4A61-B846-BFF9723185BB}" srcId="{714EF994-7801-4EC9-9338-B7294D34A3F2}" destId="{DB1984B8-DB7E-4CFA-8677-3039AE15F031}" srcOrd="4" destOrd="0" parTransId="{42C13D23-BACF-4792-924F-548BD0CB62F3}" sibTransId="{B7340A0F-9536-4286-9FD8-C27938F71BB6}"/>
    <dgm:cxn modelId="{B98F3BB1-2FF2-4BAC-94E7-A34E4A7B7205}" type="presOf" srcId="{BDF98B6D-D2CD-4788-BA4F-9B94ADEBF897}" destId="{A9E811A2-2369-4142-B5C7-5083D9E98CA9}" srcOrd="1" destOrd="1" presId="urn:microsoft.com/office/officeart/2011/layout/InterconnectedBlockProcess"/>
    <dgm:cxn modelId="{D6255D31-8425-4F00-852A-7D7B2678B6B0}" type="presOf" srcId="{079B4C22-98FA-4C78-91D3-E05DC92DB4D9}" destId="{8F4311DD-5E0C-4A07-94BE-280802978109}" srcOrd="0" destOrd="0" presId="urn:microsoft.com/office/officeart/2011/layout/InterconnectedBlockProcess"/>
    <dgm:cxn modelId="{BF4C99B2-BF60-4AD7-8386-2A567128C8DA}" type="presOf" srcId="{CC15E35B-DAD8-440D-81C0-5FC575E98760}" destId="{AFC7CC99-B78E-417D-A8C1-2DDFDD79F84F}" srcOrd="0" destOrd="0" presId="urn:microsoft.com/office/officeart/2011/layout/InterconnectedBlockProcess"/>
    <dgm:cxn modelId="{791E2D4B-DC9D-4A99-9A4E-60ED38EAF39C}" srcId="{714EF994-7801-4EC9-9338-B7294D34A3F2}" destId="{CC15E35B-DAD8-440D-81C0-5FC575E98760}" srcOrd="1" destOrd="0" parTransId="{B3683098-0AC9-4C71-A13D-73F3B0C3E69F}" sibTransId="{E2363801-B1B2-4FBF-93B2-36CE8FDEDCF7}"/>
    <dgm:cxn modelId="{D7035A9B-D9D6-4D3A-9DE2-47E1A08E1146}" type="presOf" srcId="{AE78751A-2EDD-4B70-B3A2-954F6706207F}" destId="{79F4F3F8-BD99-469C-8909-31F95A87F961}" srcOrd="0" destOrd="0" presId="urn:microsoft.com/office/officeart/2011/layout/InterconnectedBlockProcess"/>
    <dgm:cxn modelId="{8F56CE58-7B1D-481A-955F-D3D38DB305D1}" type="presOf" srcId="{64FB9824-1F5E-4E74-8E59-9DC5828EA3AE}" destId="{ABDC7521-EE28-4EEC-BB91-4D0E873387A9}" srcOrd="1" destOrd="0" presId="urn:microsoft.com/office/officeart/2011/layout/InterconnectedBlockProcess"/>
    <dgm:cxn modelId="{FE114830-AFF4-4126-A0B6-7A48F555B558}" type="presOf" srcId="{64FB9824-1F5E-4E74-8E59-9DC5828EA3AE}" destId="{FAA65B02-9034-40AF-87B7-3847868D2129}" srcOrd="0" destOrd="0" presId="urn:microsoft.com/office/officeart/2011/layout/InterconnectedBlockProcess"/>
    <dgm:cxn modelId="{CDA3D1FD-267E-41DE-9DFE-CAC37E7305AA}" srcId="{CC15E35B-DAD8-440D-81C0-5FC575E98760}" destId="{AE78751A-2EDD-4B70-B3A2-954F6706207F}" srcOrd="0" destOrd="0" parTransId="{5263953B-39DB-45D0-9163-7CC3F416FAAE}" sibTransId="{33B92B21-8CBB-450A-A0FB-9AE6195EE7D7}"/>
    <dgm:cxn modelId="{6D769F0D-1820-4E81-9E4C-000B03E2A15A}" type="presOf" srcId="{DB1984B8-DB7E-4CFA-8677-3039AE15F031}" destId="{972AF410-089F-42E6-88C9-F9A27D09EE77}" srcOrd="0" destOrd="0" presId="urn:microsoft.com/office/officeart/2011/layout/InterconnectedBlockProcess"/>
    <dgm:cxn modelId="{2C094B7F-FB83-4918-8EAA-5C46A44426D8}" type="presOf" srcId="{AE78751A-2EDD-4B70-B3A2-954F6706207F}" destId="{10CBA961-49F4-45F0-8576-6BC42DEC8188}" srcOrd="1" destOrd="0" presId="urn:microsoft.com/office/officeart/2011/layout/InterconnectedBlockProcess"/>
    <dgm:cxn modelId="{6D6C27EC-8E7C-4410-9D8B-00466E062406}" srcId="{CC15E35B-DAD8-440D-81C0-5FC575E98760}" destId="{0C024CAF-67A3-4E3E-BB33-D394AF6B70CD}" srcOrd="1" destOrd="0" parTransId="{545289B5-1645-4E9A-AE57-92AD8AC06FE5}" sibTransId="{D46B7A16-B586-411C-82A4-385871FFA116}"/>
    <dgm:cxn modelId="{7BCC3DB3-1D30-483C-A7AD-F318AC2353DF}" type="presOf" srcId="{079B4C22-98FA-4C78-91D3-E05DC92DB4D9}" destId="{A9E811A2-2369-4142-B5C7-5083D9E98CA9}" srcOrd="1" destOrd="0" presId="urn:microsoft.com/office/officeart/2011/layout/InterconnectedBlockProcess"/>
    <dgm:cxn modelId="{C71EF7A1-9F65-40B8-97DE-DBB6B8C9E3E5}" srcId="{2004331C-E158-4127-AB4F-3C99ED7E2C7E}" destId="{D061EBC8-5C42-4334-A38B-F253F511E1BB}" srcOrd="0" destOrd="0" parTransId="{A6EEFE45-AED6-44F4-A5BB-41935CA0A6C8}" sibTransId="{E9920A8C-0EE8-4775-BB87-A350FAE8BA50}"/>
    <dgm:cxn modelId="{B88C2E72-253F-4111-96CD-B34ABF9DFFAF}" type="presOf" srcId="{1AD0D7BD-3035-4035-A958-E55E0FFB6683}" destId="{99C6AC9F-BDE0-4D0A-87A8-6EDC575D188D}" srcOrd="1" destOrd="0" presId="urn:microsoft.com/office/officeart/2011/layout/InterconnectedBlockProcess"/>
    <dgm:cxn modelId="{781D3563-8CEC-42BE-87ED-8E6CB88A5414}" srcId="{DB1984B8-DB7E-4CFA-8677-3039AE15F031}" destId="{64FB9824-1F5E-4E74-8E59-9DC5828EA3AE}" srcOrd="0" destOrd="0" parTransId="{34B5C809-0A8D-4F0C-84E0-B23C72F5FC67}" sibTransId="{B66797F3-6C79-4C3A-8707-A52A79CA9F95}"/>
    <dgm:cxn modelId="{8BC0CAC4-32CB-4D7F-AF8F-E81EE2B5A543}" type="presOf" srcId="{BFADC3DF-4888-4104-81FA-116985CD3A37}" destId="{33CEEC88-D961-41DD-86B7-819355131C0A}" srcOrd="0" destOrd="0" presId="urn:microsoft.com/office/officeart/2011/layout/InterconnectedBlockProcess"/>
    <dgm:cxn modelId="{86C085BC-5A74-49E7-A6B3-E41C68664DB5}" srcId="{714EF994-7801-4EC9-9338-B7294D34A3F2}" destId="{ADD90B1E-428F-4602-9F8A-D41EC57E4260}" srcOrd="0" destOrd="0" parTransId="{AD01A769-93FD-491B-A2AA-4FE3CC73ECAA}" sibTransId="{2B74E953-BFC2-43E3-B900-8C5E581A8D1A}"/>
    <dgm:cxn modelId="{F9BC6675-66C4-473E-B8BE-84EAE0F05626}" type="presOf" srcId="{0C024CAF-67A3-4E3E-BB33-D394AF6B70CD}" destId="{79F4F3F8-BD99-469C-8909-31F95A87F961}" srcOrd="0" destOrd="1" presId="urn:microsoft.com/office/officeart/2011/layout/InterconnectedBlockProcess"/>
    <dgm:cxn modelId="{8C77AFF2-C7D0-4BD8-8FF1-CABEEEDC4008}" type="presOf" srcId="{ADD90B1E-428F-4602-9F8A-D41EC57E4260}" destId="{74E33F43-D4AA-4117-AD3B-2231C1FD605E}" srcOrd="0" destOrd="0" presId="urn:microsoft.com/office/officeart/2011/layout/InterconnectedBlockProcess"/>
    <dgm:cxn modelId="{876610B2-EA12-4DFD-9929-A0852D626CC3}" type="presOf" srcId="{D061EBC8-5C42-4334-A38B-F253F511E1BB}" destId="{E3650E8C-460C-455B-8C8C-CE80CC2A3B73}" srcOrd="1" destOrd="0" presId="urn:microsoft.com/office/officeart/2011/layout/InterconnectedBlockProcess"/>
    <dgm:cxn modelId="{85FBA5BE-C960-4E21-AAA6-66634D855731}" type="presOf" srcId="{BDF98B6D-D2CD-4788-BA4F-9B94ADEBF897}" destId="{8F4311DD-5E0C-4A07-94BE-280802978109}" srcOrd="0" destOrd="1" presId="urn:microsoft.com/office/officeart/2011/layout/InterconnectedBlockProcess"/>
    <dgm:cxn modelId="{C9729DB4-9BA1-40DA-8A39-6EC06BAAE607}" type="presParOf" srcId="{685AA5B3-1993-493B-AFFD-AF782ADBB059}" destId="{C00440F0-5030-4E1C-B210-FC293E115AE7}" srcOrd="0" destOrd="0" presId="urn:microsoft.com/office/officeart/2011/layout/InterconnectedBlockProcess"/>
    <dgm:cxn modelId="{98018B8B-7A52-44F0-92D4-9DC8DBF29C2C}" type="presParOf" srcId="{C00440F0-5030-4E1C-B210-FC293E115AE7}" destId="{FAA65B02-9034-40AF-87B7-3847868D2129}" srcOrd="0" destOrd="0" presId="urn:microsoft.com/office/officeart/2011/layout/InterconnectedBlockProcess"/>
    <dgm:cxn modelId="{6F0051F4-FEC7-46D5-BA33-EF93393E1E89}" type="presParOf" srcId="{685AA5B3-1993-493B-AFFD-AF782ADBB059}" destId="{ABDC7521-EE28-4EEC-BB91-4D0E873387A9}" srcOrd="1" destOrd="0" presId="urn:microsoft.com/office/officeart/2011/layout/InterconnectedBlockProcess"/>
    <dgm:cxn modelId="{0A0F421D-655A-4D50-9655-2323270F0E6B}" type="presParOf" srcId="{685AA5B3-1993-493B-AFFD-AF782ADBB059}" destId="{972AF410-089F-42E6-88C9-F9A27D09EE77}" srcOrd="2" destOrd="0" presId="urn:microsoft.com/office/officeart/2011/layout/InterconnectedBlockProcess"/>
    <dgm:cxn modelId="{9F5E5507-CF34-42D5-B986-B0B0824C96B7}" type="presParOf" srcId="{685AA5B3-1993-493B-AFFD-AF782ADBB059}" destId="{9E20860B-1701-49A0-9771-A6EC19D0DED7}" srcOrd="3" destOrd="0" presId="urn:microsoft.com/office/officeart/2011/layout/InterconnectedBlockProcess"/>
    <dgm:cxn modelId="{E0B332B7-2014-4347-9895-97F484C9F8D0}" type="presParOf" srcId="{9E20860B-1701-49A0-9771-A6EC19D0DED7}" destId="{BA5EC377-FAAD-499C-B0E5-D4209F6C6F21}" srcOrd="0" destOrd="0" presId="urn:microsoft.com/office/officeart/2011/layout/InterconnectedBlockProcess"/>
    <dgm:cxn modelId="{A47484B6-61E2-4401-8250-CBFE02EFED0E}" type="presParOf" srcId="{685AA5B3-1993-493B-AFFD-AF782ADBB059}" destId="{E3650E8C-460C-455B-8C8C-CE80CC2A3B73}" srcOrd="4" destOrd="0" presId="urn:microsoft.com/office/officeart/2011/layout/InterconnectedBlockProcess"/>
    <dgm:cxn modelId="{1262093B-ACC4-4C38-A428-05F449BDF45B}" type="presParOf" srcId="{685AA5B3-1993-493B-AFFD-AF782ADBB059}" destId="{8AF35DC6-BB09-4F58-B154-B529D9E27DA3}" srcOrd="5" destOrd="0" presId="urn:microsoft.com/office/officeart/2011/layout/InterconnectedBlockProcess"/>
    <dgm:cxn modelId="{57F0F25D-B6F9-470B-B2A2-E90892389AF9}" type="presParOf" srcId="{685AA5B3-1993-493B-AFFD-AF782ADBB059}" destId="{75230578-C22F-4F4B-9555-071A3E92BDD8}" srcOrd="6" destOrd="0" presId="urn:microsoft.com/office/officeart/2011/layout/InterconnectedBlockProcess"/>
    <dgm:cxn modelId="{952F01B9-0CF3-44DB-868E-C8AD96346D74}" type="presParOf" srcId="{75230578-C22F-4F4B-9555-071A3E92BDD8}" destId="{8F4311DD-5E0C-4A07-94BE-280802978109}" srcOrd="0" destOrd="0" presId="urn:microsoft.com/office/officeart/2011/layout/InterconnectedBlockProcess"/>
    <dgm:cxn modelId="{841B5AD4-6C99-4FEF-A7C3-039B376B211B}" type="presParOf" srcId="{685AA5B3-1993-493B-AFFD-AF782ADBB059}" destId="{A9E811A2-2369-4142-B5C7-5083D9E98CA9}" srcOrd="7" destOrd="0" presId="urn:microsoft.com/office/officeart/2011/layout/InterconnectedBlockProcess"/>
    <dgm:cxn modelId="{4BCA5476-6172-4111-9EE4-FD76398BA27A}" type="presParOf" srcId="{685AA5B3-1993-493B-AFFD-AF782ADBB059}" destId="{33CEEC88-D961-41DD-86B7-819355131C0A}" srcOrd="8" destOrd="0" presId="urn:microsoft.com/office/officeart/2011/layout/InterconnectedBlockProcess"/>
    <dgm:cxn modelId="{69A9769C-E1BB-436F-936E-96EDF3B62E9D}" type="presParOf" srcId="{685AA5B3-1993-493B-AFFD-AF782ADBB059}" destId="{94B6FC4E-8872-4E59-B07E-B30ECE0339A0}" srcOrd="9" destOrd="0" presId="urn:microsoft.com/office/officeart/2011/layout/InterconnectedBlockProcess"/>
    <dgm:cxn modelId="{6A13319E-153D-4F86-BDC6-40313C625AF2}" type="presParOf" srcId="{94B6FC4E-8872-4E59-B07E-B30ECE0339A0}" destId="{79F4F3F8-BD99-469C-8909-31F95A87F961}" srcOrd="0" destOrd="0" presId="urn:microsoft.com/office/officeart/2011/layout/InterconnectedBlockProcess"/>
    <dgm:cxn modelId="{1A589E87-5674-4BF3-921A-63F0358CCEDC}" type="presParOf" srcId="{685AA5B3-1993-493B-AFFD-AF782ADBB059}" destId="{10CBA961-49F4-45F0-8576-6BC42DEC8188}" srcOrd="10" destOrd="0" presId="urn:microsoft.com/office/officeart/2011/layout/InterconnectedBlockProcess"/>
    <dgm:cxn modelId="{1438ACF5-02C1-46CE-A9FC-57C50FE5AC08}" type="presParOf" srcId="{685AA5B3-1993-493B-AFFD-AF782ADBB059}" destId="{AFC7CC99-B78E-417D-A8C1-2DDFDD79F84F}" srcOrd="11" destOrd="0" presId="urn:microsoft.com/office/officeart/2011/layout/InterconnectedBlockProcess"/>
    <dgm:cxn modelId="{C43D7822-1FAB-4F14-AC1F-8EAA491B00A7}" type="presParOf" srcId="{685AA5B3-1993-493B-AFFD-AF782ADBB059}" destId="{AE947A8E-3AA0-4AE6-9585-0B510A88A2BD}" srcOrd="12" destOrd="0" presId="urn:microsoft.com/office/officeart/2011/layout/InterconnectedBlockProcess"/>
    <dgm:cxn modelId="{2F5D9B4C-05FD-4CA7-9B4F-DCE54DA915AE}" type="presParOf" srcId="{AE947A8E-3AA0-4AE6-9585-0B510A88A2BD}" destId="{77260E4D-2D78-4E19-BAC8-511889D034DE}" srcOrd="0" destOrd="0" presId="urn:microsoft.com/office/officeart/2011/layout/InterconnectedBlockProcess"/>
    <dgm:cxn modelId="{EC51C56A-22F0-45F2-8EAD-3783089655BB}" type="presParOf" srcId="{685AA5B3-1993-493B-AFFD-AF782ADBB059}" destId="{99C6AC9F-BDE0-4D0A-87A8-6EDC575D188D}" srcOrd="13" destOrd="0" presId="urn:microsoft.com/office/officeart/2011/layout/InterconnectedBlockProcess"/>
    <dgm:cxn modelId="{EDBF495E-0F40-4CA3-8DCA-583FA1D7F983}" type="presParOf" srcId="{685AA5B3-1993-493B-AFFD-AF782ADBB059}" destId="{74E33F43-D4AA-4117-AD3B-2231C1FD605E}" srcOrd="14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65B02-9034-40AF-87B7-3847868D2129}">
      <dsp:nvSpPr>
        <dsp:cNvPr id="0" name=""/>
        <dsp:cNvSpPr/>
      </dsp:nvSpPr>
      <dsp:spPr>
        <a:xfrm>
          <a:off x="7672324" y="990600"/>
          <a:ext cx="1560182" cy="3962400"/>
        </a:xfrm>
        <a:prstGeom prst="wedgeRectCallout">
          <a:avLst>
            <a:gd name="adj1" fmla="val 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Implement Controls to Sustain Solution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Begin Continuous Improve-</a:t>
          </a:r>
          <a:r>
            <a:rPr lang="en-CA" sz="1700" b="1" kern="1200" dirty="0" err="1" smtClean="0"/>
            <a:t>ment</a:t>
          </a:r>
          <a:endParaRPr lang="en-CA" sz="1700" b="1" kern="1200" dirty="0" smtClean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/>
        </a:p>
      </dsp:txBody>
      <dsp:txXfrm>
        <a:off x="7870368" y="990600"/>
        <a:ext cx="1362138" cy="3962400"/>
      </dsp:txXfrm>
    </dsp:sp>
    <dsp:sp modelId="{972AF410-089F-42E6-88C9-F9A27D09EE77}">
      <dsp:nvSpPr>
        <dsp:cNvPr id="0" name=""/>
        <dsp:cNvSpPr/>
      </dsp:nvSpPr>
      <dsp:spPr>
        <a:xfrm>
          <a:off x="7672324" y="0"/>
          <a:ext cx="1560182" cy="990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CONTROL</a:t>
          </a:r>
          <a:endParaRPr lang="en-CA" sz="2200" b="1" kern="1200" dirty="0"/>
        </a:p>
      </dsp:txBody>
      <dsp:txXfrm>
        <a:off x="7672324" y="0"/>
        <a:ext cx="1560182" cy="990600"/>
      </dsp:txXfrm>
    </dsp:sp>
    <dsp:sp modelId="{BA5EC377-FAAD-499C-B0E5-D4209F6C6F21}">
      <dsp:nvSpPr>
        <dsp:cNvPr id="0" name=""/>
        <dsp:cNvSpPr/>
      </dsp:nvSpPr>
      <dsp:spPr>
        <a:xfrm>
          <a:off x="6116040" y="990600"/>
          <a:ext cx="1560182" cy="37147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Identify Possible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Prioritize and Plan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Implement and Test Solutions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/>
        </a:p>
      </dsp:txBody>
      <dsp:txXfrm>
        <a:off x="6314084" y="990600"/>
        <a:ext cx="1362138" cy="3714750"/>
      </dsp:txXfrm>
    </dsp:sp>
    <dsp:sp modelId="{8AF35DC6-BB09-4F58-B154-B529D9E27DA3}">
      <dsp:nvSpPr>
        <dsp:cNvPr id="0" name=""/>
        <dsp:cNvSpPr/>
      </dsp:nvSpPr>
      <dsp:spPr>
        <a:xfrm>
          <a:off x="6116040" y="123825"/>
          <a:ext cx="1560182" cy="8667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IMPROVE</a:t>
          </a:r>
          <a:endParaRPr lang="en-CA" sz="2200" b="1" kern="1200" dirty="0"/>
        </a:p>
      </dsp:txBody>
      <dsp:txXfrm>
        <a:off x="6116040" y="123825"/>
        <a:ext cx="1560182" cy="866775"/>
      </dsp:txXfrm>
    </dsp:sp>
    <dsp:sp modelId="{8F4311DD-5E0C-4A07-94BE-280802978109}">
      <dsp:nvSpPr>
        <dsp:cNvPr id="0" name=""/>
        <dsp:cNvSpPr/>
      </dsp:nvSpPr>
      <dsp:spPr>
        <a:xfrm>
          <a:off x="4555858" y="990600"/>
          <a:ext cx="1560182" cy="346710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Analyze Potential Causes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Find Root Causes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Determine Principal Causes</a:t>
          </a:r>
          <a:endParaRPr lang="en-CA" sz="1700" b="1" kern="1200" dirty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</dsp:txBody>
      <dsp:txXfrm>
        <a:off x="4753902" y="990600"/>
        <a:ext cx="1362138" cy="3467100"/>
      </dsp:txXfrm>
    </dsp:sp>
    <dsp:sp modelId="{33CEEC88-D961-41DD-86B7-819355131C0A}">
      <dsp:nvSpPr>
        <dsp:cNvPr id="0" name=""/>
        <dsp:cNvSpPr/>
      </dsp:nvSpPr>
      <dsp:spPr>
        <a:xfrm>
          <a:off x="4555858" y="251612"/>
          <a:ext cx="1560182" cy="7429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ANALYZE</a:t>
          </a:r>
          <a:endParaRPr lang="en-CA" sz="2200" b="1" kern="1200" dirty="0"/>
        </a:p>
      </dsp:txBody>
      <dsp:txXfrm>
        <a:off x="4555858" y="251612"/>
        <a:ext cx="1560182" cy="742950"/>
      </dsp:txXfrm>
    </dsp:sp>
    <dsp:sp modelId="{79F4F3F8-BD99-469C-8909-31F95A87F961}">
      <dsp:nvSpPr>
        <dsp:cNvPr id="0" name=""/>
        <dsp:cNvSpPr/>
      </dsp:nvSpPr>
      <dsp:spPr>
        <a:xfrm>
          <a:off x="2995675" y="990600"/>
          <a:ext cx="1560182" cy="32194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Collect Data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Map the Process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smtClean="0"/>
            <a:t>Find Possible Causes</a:t>
          </a:r>
          <a:endParaRPr lang="en-CA" sz="1700" b="1" kern="1200" dirty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>
            <a:latin typeface="Verdana"/>
            <a:ea typeface="Verdana"/>
            <a:cs typeface="Verdana"/>
          </a:endParaRPr>
        </a:p>
      </dsp:txBody>
      <dsp:txXfrm>
        <a:off x="3193720" y="990600"/>
        <a:ext cx="1362138" cy="3219450"/>
      </dsp:txXfrm>
    </dsp:sp>
    <dsp:sp modelId="{AFC7CC99-B78E-417D-A8C1-2DDFDD79F84F}">
      <dsp:nvSpPr>
        <dsp:cNvPr id="0" name=""/>
        <dsp:cNvSpPr/>
      </dsp:nvSpPr>
      <dsp:spPr>
        <a:xfrm>
          <a:off x="2995675" y="371475"/>
          <a:ext cx="1560182" cy="6191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MEASURE</a:t>
          </a:r>
          <a:endParaRPr lang="en-CA" sz="2200" b="1" kern="1200" dirty="0"/>
        </a:p>
      </dsp:txBody>
      <dsp:txXfrm>
        <a:off x="2995675" y="371475"/>
        <a:ext cx="1560182" cy="619125"/>
      </dsp:txXfrm>
    </dsp:sp>
    <dsp:sp modelId="{77260E4D-2D78-4E19-BAC8-511889D034DE}">
      <dsp:nvSpPr>
        <dsp:cNvPr id="0" name=""/>
        <dsp:cNvSpPr/>
      </dsp:nvSpPr>
      <dsp:spPr>
        <a:xfrm>
          <a:off x="1435493" y="990600"/>
          <a:ext cx="1560182" cy="2971800"/>
        </a:xfrm>
        <a:prstGeom prst="wedgeRectCallout">
          <a:avLst>
            <a:gd name="adj1" fmla="val 62500"/>
            <a:gd name="adj2" fmla="val 2083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5" tIns="53975" rIns="53975" bIns="53975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Current Situation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Target Situation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Problem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Objectives</a:t>
          </a:r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b="1" kern="1200" dirty="0" smtClean="0"/>
        </a:p>
      </dsp:txBody>
      <dsp:txXfrm>
        <a:off x="1633537" y="990600"/>
        <a:ext cx="1362138" cy="2971800"/>
      </dsp:txXfrm>
    </dsp:sp>
    <dsp:sp modelId="{74E33F43-D4AA-4117-AD3B-2231C1FD605E}">
      <dsp:nvSpPr>
        <dsp:cNvPr id="0" name=""/>
        <dsp:cNvSpPr/>
      </dsp:nvSpPr>
      <dsp:spPr>
        <a:xfrm>
          <a:off x="1435493" y="495300"/>
          <a:ext cx="1560182" cy="495300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b="1" kern="1200" dirty="0" smtClean="0"/>
            <a:t>DEFINE</a:t>
          </a:r>
          <a:endParaRPr lang="en-CA" sz="2200" b="1" kern="1200" dirty="0"/>
        </a:p>
      </dsp:txBody>
      <dsp:txXfrm>
        <a:off x="1435493" y="495300"/>
        <a:ext cx="1560182" cy="495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A1BEE8-1453-464A-B21C-2FB9ACDA35B8}" type="datetimeFigureOut">
              <a:rPr lang="en-CA"/>
              <a:pPr>
                <a:defRPr/>
              </a:pPr>
              <a:t>18/02/2015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376E622-0BE4-49CF-8ABD-DCDD2C60324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3002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This is an approach that is more project-based and lends itself to major large scale improvements because its structured approach better coordinates resources and activities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>
              <a:latin typeface="Arial" pitchFamily="34" charset="0"/>
              <a:ea typeface="Geneva"/>
              <a:cs typeface="Geneva"/>
            </a:endParaRPr>
          </a:p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The content for this program is structured around DMAIC because it is a “roadmap” that can be easily followed to ensure that you are on the right track – especially important when you are starting out and can benefit from the structure – so you can use your deep thinking energy on observation and analysis – not planning your next step.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2313" indent="-277813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11250" indent="-22225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57338" indent="-22225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01838" indent="-22225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590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62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734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30638" indent="-2222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CD9D0B4-5F2A-44DB-B499-7F9E9D91BF7A}" type="slidenum">
              <a:rPr lang="en-US" altLang="en-US" baseline="-25000" smtClean="0">
                <a:latin typeface="Arial" pitchFamily="34" charset="0"/>
                <a:ea typeface="Geneva"/>
                <a:cs typeface="Geneva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baseline="-25000" smtClean="0"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CFEC26E-F3A5-4557-9D3E-944DC545EC3E}" type="slidenum">
              <a:rPr lang="en-CA" altLang="en-US" smtClean="0">
                <a:solidFill>
                  <a:srgbClr val="000000"/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CA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2496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Ask what a process is while this slide is displayed...  Probe participants to say: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Has to have an owner (explains how difficult it is to find an end-to-end owner.  E.g. Who owns the hiring process?)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Has to have process manager(s) and people doing the work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Has to have Starting and Ending points (also not easy to define)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Has to have Process steps or a sequence of steps as they often refer to it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Has to have Inputs and Outputs, and Suppliers (e.g. Cheese for pizza) and Customers (who receive the output)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Explain that working on frequent processes is easier because it takes less time to notice if improvements worked (annual processes are the worst (e.g. year end payroll) </a:t>
            </a:r>
          </a:p>
          <a:p>
            <a:pPr marL="667489" lvl="1" indent="-222496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Click to animate the acronym SIPOC, and explain that you will refer to Lean Six Sigma terminology from time to time.  Also introduce the fact that there will be a exam at the end of the third day (that keeps them awake)  </a:t>
            </a:r>
            <a:endParaRPr lang="en-CA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Ask, which of these three is a process?</a:t>
            </a:r>
            <a:r>
              <a:rPr lang="en-CA" baseline="0" dirty="0" smtClean="0"/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Answer: </a:t>
            </a:r>
            <a:r>
              <a:rPr lang="en-CA" altLang="en-US" dirty="0" smtClean="0">
                <a:ea typeface="Geneva"/>
                <a:cs typeface="Geneva"/>
              </a:rPr>
              <a:t>There is no good or bad answer.  The answer is “it depends”.  If you do it regularly, it’s a process (i.e. because you follow the same series of steps).  But if you do it once a year or less, chances are you do not follow the same steps, therefore it is not considered a “process” as far as process management goes.  In any case, it doesn’t matter.  It’s just a discussion slide. </a:t>
            </a:r>
          </a:p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76E622-0BE4-49CF-8ABD-DCDD2C60324E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29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Why do we need all of these roles? What about doubters?</a:t>
            </a:r>
          </a:p>
          <a:p>
            <a:endParaRPr lang="en-CA" dirty="0" smtClean="0"/>
          </a:p>
          <a:p>
            <a:r>
              <a:rPr lang="en-CA" dirty="0" smtClean="0"/>
              <a:t>Talk about the perspectives of different people. </a:t>
            </a:r>
          </a:p>
          <a:p>
            <a:endParaRPr lang="en-CA" dirty="0" smtClean="0"/>
          </a:p>
          <a:p>
            <a:r>
              <a:rPr lang="en-CA" dirty="0" smtClean="0"/>
              <a:t>How do we incorporate the first follower video?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76E622-0BE4-49CF-8ABD-DCDD2C60324E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8159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dirty="0" smtClean="0">
                <a:effectLst/>
              </a:rPr>
              <a:t>NUMMI - The first case I know of a Toyota manager issuing the now-famous Japanese English edict of "No problem is problem!" was Mr. </a:t>
            </a:r>
            <a:r>
              <a:rPr lang="en-CA" dirty="0" err="1" smtClean="0">
                <a:effectLst/>
              </a:rPr>
              <a:t>Uchikawa</a:t>
            </a:r>
            <a:r>
              <a:rPr lang="en-CA" dirty="0" smtClean="0">
                <a:effectLst/>
              </a:rPr>
              <a:t> As general manager of Production Control—arguably Toyota's area of most unique operational expertise - Mr. </a:t>
            </a:r>
            <a:r>
              <a:rPr lang="en-CA" dirty="0" err="1" smtClean="0">
                <a:effectLst/>
              </a:rPr>
              <a:t>Uchikawa</a:t>
            </a:r>
            <a:r>
              <a:rPr lang="en-CA" dirty="0" smtClean="0">
                <a:effectLst/>
              </a:rPr>
              <a:t> had a team of six very smart, mid-level GM managers working for him. Being very smart, young GM managers, they had a ready response whenever Mr. </a:t>
            </a:r>
            <a:r>
              <a:rPr lang="en-CA" dirty="0" err="1" smtClean="0">
                <a:effectLst/>
              </a:rPr>
              <a:t>Uchikawa</a:t>
            </a:r>
            <a:r>
              <a:rPr lang="en-CA" dirty="0" smtClean="0">
                <a:effectLst/>
              </a:rPr>
              <a:t> would ask them to report on how things were proceeding - "No problem!" The last thing they wanted was their boss sticking his nose into their problems. Finally Mr. </a:t>
            </a:r>
            <a:r>
              <a:rPr lang="en-CA" dirty="0" err="1" smtClean="0">
                <a:effectLst/>
              </a:rPr>
              <a:t>Uchikawa</a:t>
            </a:r>
            <a:r>
              <a:rPr lang="en-CA" dirty="0" smtClean="0">
                <a:effectLst/>
              </a:rPr>
              <a:t> exploded, "No Problem is problem! Managers' </a:t>
            </a:r>
            <a:r>
              <a:rPr lang="en-CA" u="sng" dirty="0" smtClean="0">
                <a:effectLst/>
              </a:rPr>
              <a:t>job</a:t>
            </a:r>
            <a:r>
              <a:rPr lang="en-CA" dirty="0" smtClean="0">
                <a:effectLst/>
              </a:rPr>
              <a:t> is to see problems!" </a:t>
            </a:r>
          </a:p>
          <a:p>
            <a:pPr eaLnBrk="1" hangingPunct="1">
              <a:spcBef>
                <a:spcPct val="0"/>
              </a:spcBef>
            </a:pPr>
            <a:endParaRPr lang="en-CA" dirty="0" smtClean="0">
              <a:effectLst/>
            </a:endParaRPr>
          </a:p>
          <a:p>
            <a:pPr eaLnBrk="1" hangingPunct="1">
              <a:spcBef>
                <a:spcPct val="0"/>
              </a:spcBef>
            </a:pPr>
            <a:r>
              <a:rPr lang="en-CA" dirty="0" smtClean="0">
                <a:effectLst/>
              </a:rPr>
              <a:t>This is largely about mindset.</a:t>
            </a:r>
          </a:p>
          <a:p>
            <a:pPr eaLnBrk="1" hangingPunct="1">
              <a:spcBef>
                <a:spcPct val="0"/>
              </a:spcBef>
            </a:pPr>
            <a:endParaRPr lang="en-CA" altLang="en-US" dirty="0" smtClean="0">
              <a:effectLst/>
              <a:ea typeface="Geneva"/>
              <a:cs typeface="Geneva"/>
            </a:endParaRPr>
          </a:p>
          <a:p>
            <a:pPr eaLnBrk="1" hangingPunct="1">
              <a:spcBef>
                <a:spcPct val="0"/>
              </a:spcBef>
            </a:pPr>
            <a:endParaRPr lang="en-CA" altLang="en-US" dirty="0" smtClean="0">
              <a:ea typeface="Geneva"/>
              <a:cs typeface="Geneva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C3A81C-CB0A-4CD0-BBCB-E1F1A76D3A72}" type="slidenum">
              <a:rPr lang="en-US" altLang="en-US" smtClean="0">
                <a:solidFill>
                  <a:srgbClr val="000000"/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Forms are processed late because Mark is holding up the works due to a bad attitude</a:t>
            </a:r>
          </a:p>
          <a:p>
            <a:pPr marL="914400" lvl="1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Assigns</a:t>
            </a:r>
            <a:r>
              <a:rPr lang="en-CA" sz="1200" baseline="0" dirty="0" smtClean="0">
                <a:ea typeface="+mn-ea"/>
              </a:rPr>
              <a:t> blame – is the government full of lazy people?</a:t>
            </a:r>
          </a:p>
          <a:p>
            <a:pPr marL="457200" lvl="1" indent="0" eaLnBrk="1" hangingPunct="1">
              <a:buFont typeface="Arial" pitchFamily="34" charset="0"/>
              <a:buNone/>
              <a:defRPr/>
            </a:pPr>
            <a:endParaRPr lang="en-CA" sz="1200" dirty="0" smtClean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We have good solutions that the client doesn’t understand</a:t>
            </a:r>
          </a:p>
          <a:p>
            <a:pPr marL="914400" lvl="1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People accept the problem as</a:t>
            </a:r>
            <a:r>
              <a:rPr lang="en-CA" sz="1200" baseline="0" dirty="0" smtClean="0">
                <a:ea typeface="+mn-ea"/>
              </a:rPr>
              <a:t> ‘unfixable’</a:t>
            </a:r>
          </a:p>
          <a:p>
            <a:pPr marL="457200" lvl="1" indent="0" eaLnBrk="1" hangingPunct="1">
              <a:buFont typeface="Arial" pitchFamily="34" charset="0"/>
              <a:buNone/>
              <a:defRPr/>
            </a:pPr>
            <a:endParaRPr lang="en-CA" sz="1200" dirty="0" smtClean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We don’t have a system that automates the transfer of our work</a:t>
            </a:r>
          </a:p>
          <a:p>
            <a:pPr marL="914400" lvl="1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Offers a solution,</a:t>
            </a:r>
            <a:r>
              <a:rPr lang="en-CA" sz="1200" baseline="0" dirty="0" smtClean="0">
                <a:ea typeface="+mn-ea"/>
              </a:rPr>
              <a:t> not the problem. Might only solve part of the problem. Without looking at the root cause, the problem will not get fixed, or will come back</a:t>
            </a:r>
          </a:p>
          <a:p>
            <a:pPr marL="457200" lvl="1" indent="0" eaLnBrk="1" hangingPunct="1">
              <a:buFont typeface="Arial" pitchFamily="34" charset="0"/>
              <a:buNone/>
              <a:defRPr/>
            </a:pPr>
            <a:endParaRPr lang="en-CA" sz="1200" dirty="0" smtClean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We need to stop all the bureaucracy in our organization</a:t>
            </a:r>
          </a:p>
          <a:p>
            <a:pPr marL="914400" lvl="1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Too broad.</a:t>
            </a:r>
            <a:r>
              <a:rPr lang="en-CA" sz="1200" baseline="0" dirty="0" smtClean="0">
                <a:ea typeface="+mn-ea"/>
              </a:rPr>
              <a:t> People will go off in different directions, unfocused solutions</a:t>
            </a:r>
          </a:p>
          <a:p>
            <a:pPr marL="457200" lvl="1" indent="0" eaLnBrk="1" hangingPunct="1">
              <a:buFont typeface="Arial" pitchFamily="34" charset="0"/>
              <a:buNone/>
              <a:defRPr/>
            </a:pPr>
            <a:endParaRPr lang="en-CA" sz="1200" dirty="0" smtClean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Employees are not using a new procedure because they don’t know that it was approved</a:t>
            </a:r>
          </a:p>
          <a:p>
            <a:pPr marL="914400" lvl="1" indent="-457200" eaLnBrk="1" hangingPunct="1">
              <a:buFont typeface="Arial" pitchFamily="34" charset="0"/>
              <a:buChar char="•"/>
              <a:defRPr/>
            </a:pPr>
            <a:r>
              <a:rPr lang="en-CA" sz="1200" dirty="0" smtClean="0">
                <a:ea typeface="+mn-ea"/>
              </a:rPr>
              <a:t>Too specific. Do</a:t>
            </a:r>
            <a:r>
              <a:rPr lang="en-CA" sz="1200" baseline="0" dirty="0" smtClean="0">
                <a:ea typeface="+mn-ea"/>
              </a:rPr>
              <a:t> we need heavy investigation, or will sending out an email suffice?</a:t>
            </a:r>
            <a:endParaRPr lang="en-CA" sz="1200" dirty="0" smtClean="0">
              <a:ea typeface="+mn-ea"/>
            </a:endParaRPr>
          </a:p>
          <a:p>
            <a:pPr eaLnBrk="1" hangingPunct="1">
              <a:spcBef>
                <a:spcPct val="0"/>
              </a:spcBef>
            </a:pPr>
            <a:endParaRPr lang="en-CA" altLang="en-US" dirty="0" smtClean="0">
              <a:ea typeface="Geneva"/>
              <a:cs typeface="Geneva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5DAC6FE-063B-480A-BD10-7EF927C80E01}" type="slidenum">
              <a:rPr lang="en-US" altLang="en-US" smtClean="0">
                <a:solidFill>
                  <a:srgbClr val="000000"/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dirty="0" smtClean="0">
                <a:ea typeface="Geneva"/>
                <a:cs typeface="Geneva"/>
              </a:rPr>
              <a:t>How would this example change how</a:t>
            </a:r>
            <a:r>
              <a:rPr lang="en-CA" altLang="en-US" baseline="0" dirty="0" smtClean="0">
                <a:ea typeface="Geneva"/>
                <a:cs typeface="Geneva"/>
              </a:rPr>
              <a:t> you would approach a mapping session?</a:t>
            </a:r>
          </a:p>
          <a:p>
            <a:pPr eaLnBrk="1" hangingPunct="1">
              <a:spcBef>
                <a:spcPct val="0"/>
              </a:spcBef>
            </a:pPr>
            <a:endParaRPr lang="en-CA" altLang="en-US" baseline="0" dirty="0" smtClean="0">
              <a:ea typeface="Geneva"/>
              <a:cs typeface="Geneva"/>
            </a:endParaRPr>
          </a:p>
          <a:p>
            <a:pPr eaLnBrk="1" hangingPunct="1">
              <a:spcBef>
                <a:spcPct val="0"/>
              </a:spcBef>
            </a:pPr>
            <a:r>
              <a:rPr lang="en-CA" altLang="en-US" baseline="0" dirty="0" smtClean="0">
                <a:ea typeface="Geneva"/>
                <a:cs typeface="Geneva"/>
              </a:rPr>
              <a:t>Why is it a problem: because legislation defines the new timeline</a:t>
            </a:r>
          </a:p>
          <a:p>
            <a:pPr eaLnBrk="1" hangingPunct="1">
              <a:spcBef>
                <a:spcPct val="0"/>
              </a:spcBef>
            </a:pPr>
            <a:r>
              <a:rPr lang="en-CA" altLang="en-US" dirty="0" smtClean="0">
                <a:ea typeface="Geneva"/>
                <a:cs typeface="Geneva"/>
              </a:rPr>
              <a:t>Where is the problem: central region</a:t>
            </a:r>
          </a:p>
          <a:p>
            <a:pPr eaLnBrk="1" hangingPunct="1">
              <a:spcBef>
                <a:spcPct val="0"/>
              </a:spcBef>
            </a:pPr>
            <a:r>
              <a:rPr lang="en-CA" altLang="en-US" dirty="0" smtClean="0">
                <a:ea typeface="Geneva"/>
                <a:cs typeface="Geneva"/>
              </a:rPr>
              <a:t>Who is affected by the problem: the claimant</a:t>
            </a:r>
          </a:p>
          <a:p>
            <a:pPr eaLnBrk="1" hangingPunct="1">
              <a:spcBef>
                <a:spcPct val="0"/>
              </a:spcBef>
            </a:pPr>
            <a:r>
              <a:rPr lang="en-CA" altLang="en-US" dirty="0" smtClean="0">
                <a:ea typeface="Geneva"/>
                <a:cs typeface="Geneva"/>
              </a:rPr>
              <a:t>When does it happen: not stated, but with most cases</a:t>
            </a:r>
          </a:p>
          <a:p>
            <a:pPr eaLnBrk="1" hangingPunct="1">
              <a:spcBef>
                <a:spcPct val="0"/>
              </a:spcBef>
            </a:pPr>
            <a:r>
              <a:rPr lang="en-CA" altLang="en-US" dirty="0" smtClean="0">
                <a:ea typeface="Geneva"/>
                <a:cs typeface="Geneva"/>
              </a:rPr>
              <a:t>How do you know it is a problem: It takes too long</a:t>
            </a:r>
          </a:p>
          <a:p>
            <a:pPr eaLnBrk="1" hangingPunct="1">
              <a:spcBef>
                <a:spcPct val="0"/>
              </a:spcBef>
            </a:pPr>
            <a:r>
              <a:rPr lang="en-CA" altLang="en-US" dirty="0" smtClean="0">
                <a:ea typeface="Geneva"/>
                <a:cs typeface="Geneva"/>
              </a:rPr>
              <a:t>How much : by 22 months 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762B7E-80CC-424D-84A5-D1A84C77076D}" type="slidenum">
              <a:rPr lang="en-US" altLang="en-US" smtClean="0">
                <a:solidFill>
                  <a:srgbClr val="000000"/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Voice of Client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CA" altLang="en-US" dirty="0" smtClean="0"/>
              <a:t>Interview the Client – if not available, speak with a proxy, such as the sponsor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CA" dirty="0" smtClean="0"/>
          </a:p>
          <a:p>
            <a:r>
              <a:rPr lang="en-CA" dirty="0" smtClean="0"/>
              <a:t>Problem Statement</a:t>
            </a:r>
          </a:p>
          <a:p>
            <a:pPr marL="171450" indent="-171450" eaLnBrk="1" hangingPunct="1">
              <a:buFont typeface="Arial" pitchFamily="34" charset="0"/>
              <a:buChar char="•"/>
            </a:pPr>
            <a:r>
              <a:rPr lang="en-CA" altLang="en-US" sz="1200" dirty="0" smtClean="0"/>
              <a:t>What is our problem statement?</a:t>
            </a:r>
          </a:p>
          <a:p>
            <a:pPr marL="171450" indent="-171450" eaLnBrk="1" hangingPunct="1">
              <a:buFont typeface="Arial" pitchFamily="34" charset="0"/>
              <a:buChar char="•"/>
            </a:pPr>
            <a:r>
              <a:rPr lang="en-CA" altLang="en-US" sz="1200" dirty="0" smtClean="0"/>
              <a:t>Define the Live Process problem statement individually</a:t>
            </a:r>
          </a:p>
          <a:p>
            <a:pPr marL="171450" indent="-171450" eaLnBrk="1" hangingPunct="1">
              <a:buFont typeface="Arial" pitchFamily="34" charset="0"/>
              <a:buChar char="•"/>
            </a:pPr>
            <a:r>
              <a:rPr lang="en-CA" altLang="en-US" sz="1200" dirty="0" smtClean="0"/>
              <a:t>Then team discusses and agrees on best statement </a:t>
            </a:r>
          </a:p>
          <a:p>
            <a:endParaRPr lang="en-CA" dirty="0" smtClean="0"/>
          </a:p>
          <a:p>
            <a:r>
              <a:rPr lang="en-CA" dirty="0" smtClean="0"/>
              <a:t>SIPOC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76E622-0BE4-49CF-8ABD-DCDD2C60324E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7345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29689A-955C-42BD-AEF9-AB13355460F1}" type="slidenum">
              <a:rPr lang="en-CA" altLang="en-US" smtClean="0">
                <a:solidFill>
                  <a:srgbClr val="000000"/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CA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ea typeface="Geneva"/>
                <a:cs typeface="Geneva"/>
              </a:rPr>
              <a:t>We just completed the Define phase.  Here’s what we know so far.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>
              <a:ea typeface="Geneva"/>
              <a:cs typeface="Geneva"/>
            </a:endParaRPr>
          </a:p>
          <a:p>
            <a:pPr eaLnBrk="1" hangingPunct="1">
              <a:spcBef>
                <a:spcPct val="0"/>
              </a:spcBef>
            </a:pPr>
            <a:r>
              <a:rPr lang="en-CA" altLang="en-US" smtClean="0">
                <a:ea typeface="Geneva"/>
                <a:cs typeface="Geneva"/>
              </a:rPr>
              <a:t>It’s getting close to lunch now.  Either break now for an hour, or finish the next section which refers to the Measure phase.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</p:spTree>
    <p:extLst>
      <p:ext uri="{BB962C8B-B14F-4D97-AF65-F5344CB8AC3E}">
        <p14:creationId xmlns:p14="http://schemas.microsoft.com/office/powerpoint/2010/main" val="152397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B533D38B-3CE3-4380-B04F-87C3A55E2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30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2C9C87B-D25A-4CAA-B0CD-E28CDEF58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3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0EDC9B0-5393-4272-B0F5-EAE0B5970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7352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DBE20240-45B4-46FE-9A68-D9D4E6C3F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9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CBBB41C8-EF58-4263-96F6-F90E8CDE4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2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F2B5BA91-C846-4CBD-986E-B3AC0DFEA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3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7C713A6-4977-4F3C-B3F7-2CF315F83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9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855A8F55-A41B-4778-B73D-DE469C7AB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7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84C0B351-F79A-4834-B2C6-528FFA485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3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80796D0-488E-463D-AFF7-05C093A72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090FB13E-AB54-47F4-9CE4-5428AB921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69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IRB-Inside-pp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7C6A55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70CCD43-85A2-47C0-A615-D0492949C1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  <p:sldLayoutId id="2147483949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2.  DEFINE</a:t>
            </a:r>
            <a:endParaRPr lang="en-US" dirty="0">
              <a:ea typeface="+mj-ea"/>
            </a:endParaRPr>
          </a:p>
        </p:txBody>
      </p:sp>
      <p:sp>
        <p:nvSpPr>
          <p:cNvPr id="2867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Lean Green Belt Training</a:t>
            </a:r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F7A61F-B5A4-4F40-BF35-CFC2C09C5DB9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ELICIT the problem</a:t>
            </a:r>
            <a:endParaRPr lang="en-CA" dirty="0">
              <a:ea typeface="+mj-ea"/>
            </a:endParaRPr>
          </a:p>
        </p:txBody>
      </p:sp>
      <p:sp>
        <p:nvSpPr>
          <p:cNvPr id="41987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CA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ECF056-35EC-4DAD-A14E-D866672A33CB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 smtClean="0"/>
              <a:t>The Problem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BB41C8-EF58-4263-96F6-F90E8CDE43B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7755" y="2852936"/>
            <a:ext cx="4728541" cy="3152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323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dirty="0" smtClean="0"/>
              <a:t>No Problem is a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CA" sz="2800" dirty="0" smtClean="0">
                <a:ea typeface="+mn-ea"/>
              </a:rPr>
              <a:t>Problems can be hidden because:</a:t>
            </a:r>
          </a:p>
          <a:p>
            <a:pPr marL="857250" lvl="1" indent="-457200" eaLnBrk="1" hangingPunct="1">
              <a:buFont typeface="Arial" pitchFamily="34" charset="0"/>
              <a:buChar char="•"/>
              <a:defRPr/>
            </a:pPr>
            <a:r>
              <a:rPr lang="en-CA" sz="2500" dirty="0" smtClean="0">
                <a:ea typeface="+mn-ea"/>
              </a:rPr>
              <a:t>They make us look bad</a:t>
            </a:r>
          </a:p>
          <a:p>
            <a:pPr marL="857250" lvl="1" indent="-457200" eaLnBrk="1" hangingPunct="1">
              <a:buFont typeface="Arial" pitchFamily="34" charset="0"/>
              <a:buChar char="•"/>
              <a:defRPr/>
            </a:pPr>
            <a:r>
              <a:rPr lang="en-CA" sz="2500" dirty="0" smtClean="0">
                <a:ea typeface="+mn-ea"/>
              </a:rPr>
              <a:t>We might hurt feelings</a:t>
            </a:r>
          </a:p>
          <a:p>
            <a:pPr marL="857250" lvl="1" indent="-457200" eaLnBrk="1" hangingPunct="1">
              <a:buFont typeface="Arial" pitchFamily="34" charset="0"/>
              <a:buChar char="•"/>
              <a:defRPr/>
            </a:pPr>
            <a:r>
              <a:rPr lang="en-CA" sz="2500" dirty="0" smtClean="0">
                <a:ea typeface="+mn-ea"/>
              </a:rPr>
              <a:t>We don’t have time to </a:t>
            </a:r>
          </a:p>
          <a:p>
            <a:pPr marL="857250" lvl="1" indent="-457200" eaLnBrk="1" hangingPunct="1">
              <a:buFont typeface="Arial" pitchFamily="34" charset="0"/>
              <a:buChar char="•"/>
              <a:defRPr/>
            </a:pPr>
            <a:r>
              <a:rPr lang="en-CA" sz="2500" dirty="0" smtClean="0">
                <a:ea typeface="+mn-ea"/>
              </a:rPr>
              <a:t>We </a:t>
            </a:r>
            <a:r>
              <a:rPr lang="en-CA" sz="2500" dirty="0">
                <a:ea typeface="+mn-ea"/>
              </a:rPr>
              <a:t>develop </a:t>
            </a:r>
            <a:r>
              <a:rPr lang="en-CA" sz="2500" dirty="0" smtClean="0">
                <a:ea typeface="+mn-ea"/>
              </a:rPr>
              <a:t>work-</a:t>
            </a:r>
            <a:r>
              <a:rPr lang="en-CA" sz="2500" dirty="0" err="1" smtClean="0">
                <a:ea typeface="+mn-ea"/>
              </a:rPr>
              <a:t>arounds</a:t>
            </a:r>
            <a:endParaRPr lang="en-CA" sz="2500" dirty="0" smtClean="0">
              <a:ea typeface="+mn-ea"/>
            </a:endParaRPr>
          </a:p>
          <a:p>
            <a:pPr marL="857250" lvl="1" indent="-457200" eaLnBrk="1" hangingPunct="1">
              <a:buFont typeface="Arial" pitchFamily="34" charset="0"/>
              <a:buChar char="•"/>
              <a:defRPr/>
            </a:pPr>
            <a:r>
              <a:rPr lang="en-CA" sz="2500" dirty="0" smtClean="0">
                <a:ea typeface="+mn-ea"/>
              </a:rPr>
              <a:t>Others might try to take control</a:t>
            </a:r>
          </a:p>
          <a:p>
            <a:pPr eaLnBrk="1" hangingPunct="1">
              <a:defRPr/>
            </a:pPr>
            <a:r>
              <a:rPr lang="en-CA" sz="2800" dirty="0" smtClean="0">
                <a:ea typeface="+mn-ea"/>
              </a:rPr>
              <a:t>Is it bad to hide problems?</a:t>
            </a:r>
          </a:p>
          <a:p>
            <a:pPr eaLnBrk="1" hangingPunct="1">
              <a:defRPr/>
            </a:pPr>
            <a:r>
              <a:rPr lang="en-CA" sz="2800" dirty="0" smtClean="0">
                <a:ea typeface="+mn-ea"/>
              </a:rPr>
              <a:t>Can we hide problems from our clients?</a:t>
            </a:r>
            <a:endParaRPr lang="en-CA" sz="2800" dirty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CA" sz="2800" dirty="0" smtClean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endParaRPr lang="en-CA" sz="2800" dirty="0" smtClean="0">
              <a:ea typeface="+mn-ea"/>
            </a:endParaRPr>
          </a:p>
          <a:p>
            <a:pPr eaLnBrk="1" hangingPunct="1">
              <a:defRPr/>
            </a:pPr>
            <a:endParaRPr lang="en-CA" dirty="0">
              <a:ea typeface="+mn-ea"/>
            </a:endParaRPr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539199-BB77-4F94-86C8-3B24167A7B3E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Poor Problem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2400" dirty="0" smtClean="0">
                <a:ea typeface="+mn-ea"/>
              </a:rPr>
              <a:t>Forms are processed late because Mark is holding up the works due to a bad attitude</a:t>
            </a:r>
            <a:endParaRPr lang="en-CA" sz="2400" dirty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2400" dirty="0" smtClean="0">
                <a:ea typeface="+mn-ea"/>
              </a:rPr>
              <a:t>We have good solutions that the client doesn’t understand</a:t>
            </a:r>
            <a:endParaRPr lang="en-CA" sz="2400" dirty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2400" dirty="0" smtClean="0">
                <a:ea typeface="+mn-ea"/>
              </a:rPr>
              <a:t>We don’t have a system that automates the transfer of our work</a:t>
            </a:r>
            <a:endParaRPr lang="en-CA" sz="2400" dirty="0">
              <a:ea typeface="+mn-ea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2400" dirty="0" smtClean="0">
                <a:ea typeface="+mn-ea"/>
              </a:rPr>
              <a:t>We need to stop all the bureaucracy in our organization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2400" dirty="0" smtClean="0">
                <a:ea typeface="+mn-ea"/>
              </a:rPr>
              <a:t>Employees are not using a new procedure because they don’t know that it was approved</a:t>
            </a:r>
            <a:endParaRPr lang="en-CA" sz="2400" dirty="0">
              <a:ea typeface="+mn-ea"/>
            </a:endParaRPr>
          </a:p>
          <a:p>
            <a:pPr eaLnBrk="1" hangingPunct="1">
              <a:defRPr/>
            </a:pPr>
            <a:endParaRPr lang="en-CA" sz="2800" dirty="0">
              <a:ea typeface="+mn-ea"/>
            </a:endParaRPr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CFEAC2-05A0-4807-93EE-232F205F7241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 sz="1000" dirty="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Problem Statement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CA" sz="2400" b="1" dirty="0" smtClean="0">
                <a:ea typeface="+mn-ea"/>
              </a:rPr>
              <a:t>Typical Problem Statement:</a:t>
            </a:r>
            <a:r>
              <a:rPr lang="en-CA" sz="2400" dirty="0" smtClean="0">
                <a:ea typeface="+mn-ea"/>
              </a:rPr>
              <a:t> </a:t>
            </a:r>
          </a:p>
          <a:p>
            <a:pPr eaLnBrk="1" hangingPunct="1">
              <a:defRPr/>
            </a:pPr>
            <a:endParaRPr lang="en-CA" sz="2400" dirty="0" smtClean="0">
              <a:ea typeface="+mn-ea"/>
            </a:endParaRPr>
          </a:p>
          <a:p>
            <a:pPr eaLnBrk="1" hangingPunct="1">
              <a:defRPr/>
            </a:pPr>
            <a:r>
              <a:rPr lang="en-CA" sz="2400" dirty="0" smtClean="0">
                <a:ea typeface="+mn-ea"/>
              </a:rPr>
              <a:t>We can’t process files fast enough</a:t>
            </a:r>
          </a:p>
          <a:p>
            <a:pPr eaLnBrk="1" hangingPunct="1">
              <a:defRPr/>
            </a:pPr>
            <a:endParaRPr lang="en-CA" sz="2400" b="1" dirty="0" smtClean="0">
              <a:ea typeface="+mn-ea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CA" sz="2400" b="1" dirty="0" smtClean="0">
                <a:ea typeface="+mn-ea"/>
              </a:rPr>
              <a:t>Lean Problem Statement:</a:t>
            </a:r>
            <a:r>
              <a:rPr lang="en-CA" sz="2400" dirty="0" smtClean="0">
                <a:ea typeface="+mn-ea"/>
              </a:rPr>
              <a:t> </a:t>
            </a:r>
          </a:p>
          <a:p>
            <a:pPr eaLnBrk="1" hangingPunct="1">
              <a:defRPr/>
            </a:pPr>
            <a:endParaRPr lang="en-CA" sz="2400" dirty="0" smtClean="0">
              <a:ea typeface="+mn-ea"/>
            </a:endParaRPr>
          </a:p>
          <a:p>
            <a:pPr eaLnBrk="1" hangingPunct="1">
              <a:defRPr/>
            </a:pPr>
            <a:r>
              <a:rPr lang="en-CA" sz="2400" dirty="0" smtClean="0">
                <a:ea typeface="+mn-ea"/>
              </a:rPr>
              <a:t>It currently takes us 2 years to render a decision of a refugee claim in central region, where new legislation dictates that the decision must be rendered to the claimant within 2 months of the claim being made.</a:t>
            </a:r>
          </a:p>
          <a:p>
            <a:pPr eaLnBrk="1" hangingPunct="1">
              <a:defRPr/>
            </a:pPr>
            <a:endParaRPr lang="en-CA" dirty="0" smtClean="0">
              <a:ea typeface="+mn-ea"/>
            </a:endParaRP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64BA8A-0A26-444F-AEFF-DCA907D78D5B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DEFINE: Live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Voice of Client</a:t>
            </a:r>
          </a:p>
          <a:p>
            <a:r>
              <a:rPr lang="en-CA" dirty="0" smtClean="0"/>
              <a:t>Problem Statement</a:t>
            </a:r>
          </a:p>
          <a:p>
            <a:r>
              <a:rPr lang="en-CA" dirty="0" smtClean="0"/>
              <a:t>SIPOC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20240-45B4-46FE-9A68-D9D4E6C3FEE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8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8229600" cy="914400"/>
          </a:xfrm>
        </p:spPr>
        <p:txBody>
          <a:bodyPr/>
          <a:lstStyle/>
          <a:p>
            <a:pPr eaLnBrk="1" hangingPunct="1"/>
            <a:r>
              <a:rPr lang="en-CA" altLang="en-US" sz="2400" smtClean="0">
                <a:solidFill>
                  <a:schemeClr val="tx1"/>
                </a:solidFill>
              </a:rPr>
              <a:t>DEFINE</a:t>
            </a:r>
            <a:br>
              <a:rPr lang="en-CA" altLang="en-US" sz="2400" smtClean="0">
                <a:solidFill>
                  <a:schemeClr val="tx1"/>
                </a:solidFill>
              </a:rPr>
            </a:br>
            <a:r>
              <a:rPr lang="en-CA" altLang="en-US" sz="3600" smtClean="0"/>
              <a:t>What we know so far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>
                <a:ea typeface="+mn-ea"/>
              </a:rPr>
              <a:t>We have a good idea of what the process looks like, including its inputs and outputs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>
                <a:ea typeface="+mn-ea"/>
              </a:rPr>
              <a:t>We know who </a:t>
            </a:r>
            <a:r>
              <a:rPr lang="en-CA" sz="1800" dirty="0" smtClean="0">
                <a:ea typeface="+mn-ea"/>
              </a:rPr>
              <a:t>should participate on the </a:t>
            </a:r>
            <a:r>
              <a:rPr lang="en-CA" sz="1800" dirty="0">
                <a:ea typeface="+mn-ea"/>
              </a:rPr>
              <a:t>team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 smtClean="0">
                <a:ea typeface="+mn-ea"/>
              </a:rPr>
              <a:t>We have identified initial perceptions of the problem 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 smtClean="0">
                <a:ea typeface="+mn-ea"/>
              </a:rPr>
              <a:t>We know the impact the problem has on the organization 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 smtClean="0">
                <a:ea typeface="+mn-ea"/>
              </a:rPr>
              <a:t>We know who the stakeholders are and we have a plan to approach them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 smtClean="0">
                <a:ea typeface="+mn-ea"/>
              </a:rPr>
              <a:t>We know what the client wants and we have an idea of how to measure it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en-CA" sz="1800" dirty="0" smtClean="0">
                <a:ea typeface="+mn-ea"/>
              </a:rPr>
              <a:t>If we’re lucky, we have a baseline and a target</a:t>
            </a:r>
            <a:endParaRPr lang="en-US" sz="1800" dirty="0" smtClean="0">
              <a:solidFill>
                <a:srgbClr val="000000"/>
              </a:solidFill>
              <a:ea typeface="+mn-ea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CA" sz="1800" dirty="0">
              <a:ea typeface="+mn-ea"/>
            </a:endParaRPr>
          </a:p>
        </p:txBody>
      </p:sp>
      <p:sp>
        <p:nvSpPr>
          <p:cNvPr id="5325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E2FE686-E66C-480D-9EF4-9428EF6D94B7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-990600" y="1524000"/>
          <a:ext cx="10668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6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621F701-2C24-4261-B55C-70A796204D6E}" type="slidenum">
              <a:rPr lang="en-US" altLang="en-US" sz="1000" baseline="-25000" smtClean="0">
                <a:ea typeface="Geneva"/>
                <a:cs typeface="Geneva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sz="1000" baseline="-25000" smtClean="0"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IDENTIFY THE PROCESS</a:t>
            </a:r>
            <a:endParaRPr lang="en-CA" dirty="0"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3B144CC-13FF-425C-8E38-F8E90B40B283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dirty="0" smtClean="0"/>
              <a:t>What is a “Process”?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Elements:</a:t>
            </a:r>
          </a:p>
          <a:p>
            <a:pPr lvl="1">
              <a:tabLst>
                <a:tab pos="1074738" algn="l"/>
              </a:tabLst>
            </a:pPr>
            <a:r>
              <a:rPr lang="en-CA" dirty="0" smtClean="0"/>
              <a:t>S	- Supplier(s)</a:t>
            </a:r>
          </a:p>
          <a:p>
            <a:pPr lvl="1">
              <a:tabLst>
                <a:tab pos="1074738" algn="l"/>
              </a:tabLst>
            </a:pPr>
            <a:r>
              <a:rPr lang="en-CA" dirty="0" smtClean="0"/>
              <a:t>I	- Input(s)</a:t>
            </a:r>
          </a:p>
          <a:p>
            <a:pPr lvl="1">
              <a:tabLst>
                <a:tab pos="1074738" algn="l"/>
              </a:tabLst>
            </a:pPr>
            <a:r>
              <a:rPr lang="en-CA" dirty="0" smtClean="0"/>
              <a:t>P	- Process steps</a:t>
            </a:r>
          </a:p>
          <a:p>
            <a:pPr lvl="1">
              <a:tabLst>
                <a:tab pos="1074738" algn="l"/>
              </a:tabLst>
            </a:pPr>
            <a:r>
              <a:rPr lang="en-CA" dirty="0" smtClean="0"/>
              <a:t>O - Output(s)</a:t>
            </a:r>
          </a:p>
          <a:p>
            <a:pPr lvl="1">
              <a:tabLst>
                <a:tab pos="1074738" algn="l"/>
              </a:tabLst>
            </a:pPr>
            <a:r>
              <a:rPr lang="en-CA" dirty="0" smtClean="0"/>
              <a:t>C - Customer(s)</a:t>
            </a:r>
            <a:endParaRPr lang="en-US" dirty="0"/>
          </a:p>
        </p:txBody>
      </p:sp>
      <p:sp>
        <p:nvSpPr>
          <p:cNvPr id="3072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DA0E6E5-631D-400B-B761-9223ED15404D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dirty="0" smtClean="0"/>
              <a:t>What is a “Process”?</a:t>
            </a:r>
            <a:endParaRPr lang="en-US" altLang="en-US" dirty="0" smtClean="0"/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B9FA67-56DB-4784-8DD0-D2D201A7174D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8" y="2162078"/>
            <a:ext cx="9064766" cy="367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dirty="0" smtClean="0"/>
              <a:t>Which Process to Improve?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CA" altLang="en-US" dirty="0" smtClean="0"/>
              <a:t>Where there is strategic need </a:t>
            </a:r>
          </a:p>
          <a:p>
            <a:pPr eaLnBrk="1" hangingPunct="1"/>
            <a:r>
              <a:rPr lang="en-CA" altLang="en-US" dirty="0" smtClean="0"/>
              <a:t>Where there is potential for time/cost savings</a:t>
            </a:r>
          </a:p>
          <a:p>
            <a:pPr eaLnBrk="1" hangingPunct="1"/>
            <a:r>
              <a:rPr lang="en-CA" altLang="en-US" dirty="0" smtClean="0"/>
              <a:t>Where employees are hurting</a:t>
            </a:r>
          </a:p>
          <a:p>
            <a:pPr eaLnBrk="1" hangingPunct="1"/>
            <a:r>
              <a:rPr lang="en-CA" altLang="en-US" dirty="0" smtClean="0"/>
              <a:t>Where there are blame games being played</a:t>
            </a:r>
          </a:p>
          <a:p>
            <a:pPr eaLnBrk="1" hangingPunct="1"/>
            <a:r>
              <a:rPr lang="en-CA" altLang="en-US" dirty="0" smtClean="0"/>
              <a:t>Where there are urgent issues or changing goals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EFED65E-F22D-4F55-B149-CCC1C4C061FC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>
                <a:ea typeface="+mj-ea"/>
              </a:rPr>
              <a:t>ESTABLISH THE team</a:t>
            </a:r>
            <a:endParaRPr lang="en-CA" dirty="0"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3B144CC-13FF-425C-8E38-F8E90B40B283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dirty="0" smtClean="0"/>
              <a:t>Team Roles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846264"/>
              </p:ext>
            </p:extLst>
          </p:nvPr>
        </p:nvGraphicFramePr>
        <p:xfrm>
          <a:off x="1219200" y="2819400"/>
          <a:ext cx="7391400" cy="3403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90044"/>
                <a:gridCol w="5201356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Name</a:t>
                      </a:r>
                      <a:endParaRPr lang="en-CA" dirty="0"/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Role</a:t>
                      </a:r>
                      <a:endParaRPr lang="en-CA" dirty="0"/>
                    </a:p>
                  </a:txBody>
                  <a:tcPr marL="82127" marR="821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Sponsor</a:t>
                      </a:r>
                      <a:endParaRPr lang="en-CA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Visibly supports project, remove obstacles, provide resources</a:t>
                      </a:r>
                      <a:endParaRPr lang="en-CA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Facilitator</a:t>
                      </a:r>
                      <a:endParaRPr lang="en-CA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Advocate</a:t>
                      </a:r>
                      <a:r>
                        <a:rPr lang="en-CA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of </a:t>
                      </a:r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methodology, leads the Kaizen</a:t>
                      </a:r>
                      <a:endParaRPr lang="en-CA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Core Team</a:t>
                      </a:r>
                    </a:p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*incl.</a:t>
                      </a:r>
                      <a:r>
                        <a:rPr lang="en-CA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managers</a:t>
                      </a:r>
                      <a:endParaRPr lang="en-CA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Participates fully in the Kaizen, implements solutions</a:t>
                      </a:r>
                      <a:endParaRPr lang="en-CA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Extended Team</a:t>
                      </a:r>
                      <a:endParaRPr lang="en-CA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Provides their input, implements</a:t>
                      </a:r>
                      <a:r>
                        <a:rPr lang="en-CA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solutions</a:t>
                      </a:r>
                      <a:endParaRPr lang="en-CA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Support</a:t>
                      </a:r>
                      <a:endParaRPr lang="en-CA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Provides help if required</a:t>
                      </a:r>
                      <a:endParaRPr lang="en-CA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End Users/Clients</a:t>
                      </a:r>
                      <a:endParaRPr lang="en-CA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  <a:tc>
                  <a:txBody>
                    <a:bodyPr/>
                    <a:lstStyle/>
                    <a:p>
                      <a:r>
                        <a:rPr lang="en-CA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Participates fully in the Kaizen,</a:t>
                      </a:r>
                      <a:r>
                        <a:rPr lang="en-CA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ensures Voice of Client is considered</a:t>
                      </a:r>
                      <a:endParaRPr lang="en-CA" b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2127" marR="82127"/>
                </a:tc>
              </a:tr>
            </a:tbl>
          </a:graphicData>
        </a:graphic>
      </p:graphicFrame>
      <p:sp>
        <p:nvSpPr>
          <p:cNvPr id="379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6F457A-3F01-4A64-BFA2-E897B8834078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dirty="0" smtClean="0"/>
              <a:t>The Right Team Profile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Knowledgeable about process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Innovators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Doubters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Leaders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People who “get things done”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CA" altLang="en-US" sz="2800" dirty="0" smtClean="0"/>
              <a:t>Influencers - First Followers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CA" altLang="en-US" sz="2800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B30696-5F12-41A2-869B-252BB72892B0}" type="slidenum">
              <a:rPr lang="en-US" altLang="en-US" sz="1000" smtClean="0">
                <a:solidFill>
                  <a:srgbClr val="7C6A55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Lean Green Belt Training Program CMB Overview DRAFT IAD mar 4 2014 MJ</Template>
  <TotalTime>12403</TotalTime>
  <Words>1277</Words>
  <Application>Microsoft Office PowerPoint</Application>
  <PresentationFormat>On-screen Show (4:3)</PresentationFormat>
  <Paragraphs>181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PowerPoint Deck</vt:lpstr>
      <vt:lpstr>2.  DEFINE</vt:lpstr>
      <vt:lpstr>PowerPoint Presentation</vt:lpstr>
      <vt:lpstr>IDENTIFY THE PROCESS</vt:lpstr>
      <vt:lpstr>What is a “Process”?</vt:lpstr>
      <vt:lpstr>What is a “Process”?</vt:lpstr>
      <vt:lpstr>Which Process to Improve?</vt:lpstr>
      <vt:lpstr>ESTABLISH THE team</vt:lpstr>
      <vt:lpstr>Team Roles</vt:lpstr>
      <vt:lpstr>The Right Team Profile</vt:lpstr>
      <vt:lpstr>ELICIT the problem</vt:lpstr>
      <vt:lpstr>The Problem Statement</vt:lpstr>
      <vt:lpstr>No Problem is a Problem</vt:lpstr>
      <vt:lpstr>Poor Problem Statements</vt:lpstr>
      <vt:lpstr>Problem Statement Example</vt:lpstr>
      <vt:lpstr>DEFINE: Live Exercise</vt:lpstr>
      <vt:lpstr>DEFINE What we know so far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DEFINE</dc:title>
  <dc:creator>Owner</dc:creator>
  <cp:lastModifiedBy>Mark Jarvis</cp:lastModifiedBy>
  <cp:revision>50</cp:revision>
  <dcterms:created xsi:type="dcterms:W3CDTF">2014-02-11T12:34:31Z</dcterms:created>
  <dcterms:modified xsi:type="dcterms:W3CDTF">2015-02-18T15:30:35Z</dcterms:modified>
</cp:coreProperties>
</file>